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81" r:id="rId3"/>
    <p:sldId id="257" r:id="rId4"/>
    <p:sldId id="278" r:id="rId5"/>
    <p:sldId id="279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80" r:id="rId14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80000"/>
            <a:ext cx="9720000" cy="90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Prostokąt 10"/>
          <p:cNvSpPr/>
          <p:nvPr/>
        </p:nvSpPr>
        <p:spPr>
          <a:xfrm>
            <a:off x="7560000" y="5130000"/>
            <a:ext cx="252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rostokąt 1"/>
          <p:cNvSpPr/>
          <p:nvPr/>
        </p:nvSpPr>
        <p:spPr>
          <a:xfrm>
            <a:off x="900000" y="5130000"/>
            <a:ext cx="6480000" cy="405000"/>
          </a:xfrm>
          <a:prstGeom prst="rect">
            <a:avLst/>
          </a:prstGeom>
          <a:solidFill>
            <a:srgbClr val="B2B2B2"/>
          </a:solidFill>
          <a:ln w="0"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rostokąt 2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2400" b="1" strike="noStrike" spc="-1">
                <a:solidFill>
                  <a:srgbClr val="FFFFFF"/>
                </a:solidFill>
                <a:latin typeface="Source Sans Pro Black"/>
              </a:rPr>
              <a:t>Kliknij, aby edytować format tekstu tytułu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853"/>
              </a:spcAft>
            </a:pPr>
            <a:r>
              <a:rPr lang="en-US" sz="1950" b="1" strike="noStrike" spc="-1">
                <a:solidFill>
                  <a:srgbClr val="1C1C1C"/>
                </a:solidFill>
                <a:latin typeface="Source Sans Pro Semibold"/>
              </a:rPr>
              <a:t>Kliknij, aby edytować format tekstu konspektu</a:t>
            </a:r>
          </a:p>
          <a:p>
            <a:pPr marL="288000" lvl="1">
              <a:spcAft>
                <a:spcPts val="848"/>
              </a:spcAft>
            </a:pPr>
            <a:r>
              <a:rPr lang="en-US" sz="1650" b="0" strike="noStrike" spc="-1">
                <a:solidFill>
                  <a:srgbClr val="1C1C1C"/>
                </a:solidFill>
                <a:latin typeface="Source Sans Pro Light"/>
              </a:rPr>
              <a:t>Drugi poziom konspektu</a:t>
            </a:r>
          </a:p>
          <a:p>
            <a:pPr marL="576000" lvl="2">
              <a:spcAft>
                <a:spcPts val="635"/>
              </a:spcAft>
            </a:pPr>
            <a:r>
              <a:rPr lang="en-US" sz="1350" b="0" strike="noStrike" spc="-1">
                <a:solidFill>
                  <a:srgbClr val="1C1C1C"/>
                </a:solidFill>
                <a:latin typeface="Source Sans Pro Light"/>
              </a:rPr>
              <a:t>Trzeci poziom konspektu</a:t>
            </a:r>
          </a:p>
          <a:p>
            <a:pPr marL="864000" lvl="3">
              <a:spcAft>
                <a:spcPts val="425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Czwarty poziom konspektu</a:t>
            </a:r>
          </a:p>
          <a:p>
            <a:pPr marL="1152000" lvl="4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Piąty poziom konspektu</a:t>
            </a:r>
          </a:p>
          <a:p>
            <a:pPr marL="1440000" lvl="5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Szósty poziom konspektu</a:t>
            </a:r>
          </a:p>
          <a:p>
            <a:pPr marL="1728000" lvl="6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Siódmy poziom konspektu</a:t>
            </a:r>
          </a:p>
        </p:txBody>
      </p:sp>
      <p:sp>
        <p:nvSpPr>
          <p:cNvPr id="6" name="Prostokąt 5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3"/>
          <p:cNvSpPr>
            <a:spLocks noGrp="1"/>
          </p:cNvSpPr>
          <p:nvPr>
            <p:ph type="sldNum"/>
          </p:nvPr>
        </p:nvSpPr>
        <p:spPr>
          <a:xfrm>
            <a:off x="-180000" y="5130000"/>
            <a:ext cx="1260000" cy="40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fld id="{983C1004-BD3D-45CA-9D54-3B37027F1572}" type="slidenum"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‹#›</a:t>
            </a:fld>
            <a:endParaRPr lang="en-US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900000" y="5130000"/>
            <a:ext cx="6480000" cy="40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&lt;stopka&gt;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391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r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&lt;data/godzina&gt;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rostokąt 45"/>
          <p:cNvSpPr/>
          <p:nvPr/>
        </p:nvSpPr>
        <p:spPr>
          <a:xfrm>
            <a:off x="0" y="1980000"/>
            <a:ext cx="9720000" cy="99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2160000"/>
            <a:ext cx="9180000" cy="72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2400" b="1" strike="noStrike" spc="-1">
                <a:solidFill>
                  <a:srgbClr val="FFFFFF"/>
                </a:solidFill>
                <a:latin typeface="Source Sans Pro Black"/>
              </a:rPr>
              <a:t>Kliknij, aby edytować format tekstu tytułu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40000" y="3150000"/>
            <a:ext cx="9000000" cy="18900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>
              <a:spcAft>
                <a:spcPts val="853"/>
              </a:spcAft>
            </a:pPr>
            <a:r>
              <a:rPr lang="en-US" sz="1950" b="1" strike="noStrike" spc="-1">
                <a:solidFill>
                  <a:srgbClr val="1C1C1C"/>
                </a:solidFill>
                <a:latin typeface="Source Sans Pro Semibold"/>
              </a:rPr>
              <a:t>Kliknij, aby edytować format tekstu konspektu</a:t>
            </a:r>
          </a:p>
          <a:p>
            <a:pPr marL="288000" lvl="1">
              <a:spcAft>
                <a:spcPts val="848"/>
              </a:spcAft>
            </a:pPr>
            <a:r>
              <a:rPr lang="en-US" sz="1650" b="0" strike="noStrike" spc="-1">
                <a:solidFill>
                  <a:srgbClr val="1C1C1C"/>
                </a:solidFill>
                <a:latin typeface="Source Sans Pro Light"/>
              </a:rPr>
              <a:t>Drugi poziom konspektu</a:t>
            </a:r>
          </a:p>
          <a:p>
            <a:pPr marL="576000" lvl="2">
              <a:spcAft>
                <a:spcPts val="635"/>
              </a:spcAft>
            </a:pPr>
            <a:r>
              <a:rPr lang="en-US" sz="1350" b="0" strike="noStrike" spc="-1">
                <a:solidFill>
                  <a:srgbClr val="1C1C1C"/>
                </a:solidFill>
                <a:latin typeface="Source Sans Pro Light"/>
              </a:rPr>
              <a:t>Trzeci poziom konspektu</a:t>
            </a:r>
          </a:p>
          <a:p>
            <a:pPr marL="864000" lvl="3">
              <a:spcAft>
                <a:spcPts val="425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Czwarty poziom konspektu</a:t>
            </a:r>
          </a:p>
          <a:p>
            <a:pPr marL="1152000" lvl="4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Piąty poziom konspektu</a:t>
            </a:r>
          </a:p>
          <a:p>
            <a:pPr marL="1440000" lvl="5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Szósty poziom konspektu</a:t>
            </a:r>
          </a:p>
          <a:p>
            <a:pPr marL="1728000" lvl="6">
              <a:spcAft>
                <a:spcPts val="213"/>
              </a:spcAft>
            </a:pPr>
            <a:r>
              <a:rPr lang="en-US" sz="1200" b="0" strike="noStrike" spc="-1">
                <a:solidFill>
                  <a:srgbClr val="1C1C1C"/>
                </a:solidFill>
                <a:latin typeface="Source Sans Pro Light"/>
              </a:rPr>
              <a:t>Siódmy poziom konspektu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40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1" strike="noStrike" spc="-1">
                <a:solidFill>
                  <a:srgbClr val="C9211E"/>
                </a:solidFill>
                <a:latin typeface="Source Sans Pro Black"/>
              </a:rPr>
              <a:t>&lt;data/godzina&gt;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ftr"/>
          </p:nvPr>
        </p:nvSpPr>
        <p:spPr>
          <a:xfrm>
            <a:off x="1080000" y="5130000"/>
            <a:ext cx="3240000" cy="40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1800" b="1" strike="noStrike" spc="-1">
                <a:solidFill>
                  <a:srgbClr val="C9211E"/>
                </a:solidFill>
                <a:latin typeface="Source Sans Pro Black"/>
              </a:rPr>
              <a:t>&lt;stopka&gt;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sldNum"/>
          </p:nvPr>
        </p:nvSpPr>
        <p:spPr>
          <a:xfrm>
            <a:off x="180000" y="5130000"/>
            <a:ext cx="540000" cy="405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52376FB-5E5E-4C83-8E5A-1DAC94E1F747}" type="slidenum">
              <a:rPr lang="en-US" sz="1800" b="1" strike="noStrike" spc="-1">
                <a:solidFill>
                  <a:srgbClr val="C9211E"/>
                </a:solidFill>
                <a:latin typeface="Source Sans Pro Black"/>
              </a:rPr>
              <a:t>‹#›</a:t>
            </a:fld>
            <a:endParaRPr lang="en-US" sz="1800" b="1" strike="noStrike" spc="-1">
              <a:solidFill>
                <a:srgbClr val="C9211E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ole tekstowe 87"/>
          <p:cNvSpPr txBox="1"/>
          <p:nvPr/>
        </p:nvSpPr>
        <p:spPr>
          <a:xfrm>
            <a:off x="360000" y="1406769"/>
            <a:ext cx="9180000" cy="1473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+mj-lt"/>
              </a:rPr>
              <a:t>PROGRAM FORMACYJNY </a:t>
            </a:r>
            <a:r>
              <a:rPr lang="pl-PL" sz="3200" b="1" strike="noStrike" spc="-1" dirty="0">
                <a:solidFill>
                  <a:srgbClr val="FFFFFF"/>
                </a:solidFill>
                <a:latin typeface="+mj-lt"/>
              </a:rPr>
              <a:t>CFD TRZEBINIA</a:t>
            </a:r>
            <a:endParaRPr lang="en-US" sz="3200" b="1" strike="noStrike" spc="-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9" name="pole tekstowe 88"/>
          <p:cNvSpPr txBox="1"/>
          <p:nvPr/>
        </p:nvSpPr>
        <p:spPr>
          <a:xfrm>
            <a:off x="540000" y="3150000"/>
            <a:ext cx="9000000" cy="189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pl-PL" sz="2800" b="0" strike="noStrike" spc="-1" dirty="0">
                <a:solidFill>
                  <a:srgbClr val="1C1C1C"/>
                </a:solidFill>
                <a:latin typeface="Source Sans Pro Light"/>
              </a:rPr>
              <a:t>Fundament programu: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b="0" strike="noStrike" spc="-1" dirty="0">
                <a:solidFill>
                  <a:srgbClr val="1C1C1C"/>
                </a:solidFill>
                <a:latin typeface="Source Sans Pro Light"/>
              </a:rPr>
              <a:t>antropologia,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b="0" strike="noStrike" spc="-1" dirty="0">
                <a:solidFill>
                  <a:srgbClr val="1C1C1C"/>
                </a:solidFill>
                <a:latin typeface="Source Sans Pro Light"/>
              </a:rPr>
              <a:t>teologia,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b="0" strike="noStrike" spc="-1" dirty="0">
                <a:solidFill>
                  <a:srgbClr val="1C1C1C"/>
                </a:solidFill>
                <a:latin typeface="Source Sans Pro Light"/>
              </a:rPr>
              <a:t>pedagogika procesu formacyjnego</a:t>
            </a:r>
            <a:endParaRPr lang="en-US" sz="2800" b="0" strike="noStrike" spc="-1" dirty="0">
              <a:solidFill>
                <a:srgbClr val="1C1C1C"/>
              </a:solidFill>
              <a:latin typeface="Source Sans Pro Light"/>
            </a:endParaRPr>
          </a:p>
          <a:p>
            <a:endParaRPr lang="en-US" sz="1650" b="0" strike="noStrike" spc="-1" dirty="0">
              <a:solidFill>
                <a:srgbClr val="1C1C1C"/>
              </a:solidFill>
              <a:latin typeface="Source Sans Pro Light"/>
            </a:endParaRPr>
          </a:p>
          <a:p>
            <a:endParaRPr lang="en-US" sz="1650" b="0" strike="noStrike" spc="-1" dirty="0">
              <a:solidFill>
                <a:srgbClr val="1C1C1C"/>
              </a:solidFill>
              <a:latin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38460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le tekstowe 99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– pedagogika procesu formacyjnego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1" name="pole tekstowe 100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Podstawowe założenia formacji (nie tylko księży) – c.d.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5. podmiotowość osoby powołanej (ona sama jest pierwszą odpowiedzialną za rozwój i dojrzewanie w powołaniu)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6. uwzględnienie osobistego doświadczenia życiowego osoby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7. rozeznawanie na drodze za Jezusem.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CECHY FORMACJI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1. jedność (jedna formacja przez całe życie)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2. wspólnotowość (w ramach wspólnoty Kościoła i dla niej)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3. misyjność (wychodzenie ku…, poza własną wspólnotę)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4. integralność (synteza porządku ontyczno-sakaramentalnego i egzystencjalno-przyżyciowego)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ole tekstowe 101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>
                <a:solidFill>
                  <a:srgbClr val="FFFFFF"/>
                </a:solidFill>
                <a:latin typeface="Source Sans Pro Black"/>
              </a:rPr>
              <a:t>Fundament programu Szkoły – pedagogika procesu formacyjnego</a:t>
            </a:r>
            <a:endParaRPr lang="en-US" sz="24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3" name="pole tekstowe 102"/>
          <p:cNvSpPr txBox="1"/>
          <p:nvPr/>
        </p:nvSpPr>
        <p:spPr>
          <a:xfrm>
            <a:off x="360000" y="1143000"/>
            <a:ext cx="9180000" cy="388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8500"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WYMIARY FORMACJI (według </a:t>
            </a:r>
            <a:r>
              <a:rPr lang="pl-PL" sz="1950" b="1" i="1" strike="noStrike" spc="-1" dirty="0">
                <a:solidFill>
                  <a:srgbClr val="1C1C1C"/>
                </a:solidFill>
                <a:latin typeface="Source Sans Pro Semibold"/>
              </a:rPr>
              <a:t>Vita </a:t>
            </a:r>
            <a:r>
              <a:rPr lang="pl-PL" sz="1950" b="1" i="1" strike="noStrike" spc="-1" dirty="0" err="1">
                <a:solidFill>
                  <a:srgbClr val="1C1C1C"/>
                </a:solidFill>
                <a:latin typeface="Source Sans Pro Semibold"/>
              </a:rPr>
              <a:t>consecrata</a:t>
            </a: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1. ludzki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r>
              <a:rPr lang="pl-PL" sz="1500" b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Formacja ludzka odnosi się do różnych wymiarów życia człowieka: fizycznego, psychicznego, intelektualnego, moralnego, estetycznego i społecznego. Do jej istotnych aspektów należy kształtowanie dojrzałej osobowości i charakteru. </a:t>
            </a:r>
            <a:r>
              <a:rPr lang="pl-PL" sz="1500" b="1" i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Nr 76</a:t>
            </a:r>
            <a:endParaRPr lang="en-US" sz="15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  <a:ea typeface="TimesNewRomanPSMT"/>
              </a:rPr>
              <a:t>2. duchowy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r>
              <a:rPr lang="pl-PL" sz="1400" b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Wypełnianie słowa Bożego (por. Mt 7, 24-25) i wchodzenie w logikę ziarna pszenicy, które wpadłszy w ziemię przynosi owoc obfity (por. J 12, 24-26), będzie oczyszczać seminarzystów z mentalności tego świata, czyniąc ich bardziej podobnymi do Chrystusa wcielonego, ukrzyżowanego i zmartwychwstałego. </a:t>
            </a:r>
            <a:r>
              <a:rPr lang="pl-PL" sz="1400" b="1" i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Nr 77</a:t>
            </a:r>
            <a:endParaRPr lang="en-US" sz="14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3. intelektualny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r>
              <a:rPr lang="pl-PL" sz="1400" b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Wymiar intelektualny nie może ograniczać się do realizacji studiów akademickich – wymaga osobistej troski i trudu seminarzystów: począwszy od kształtowania poczucia odpowiedzialności za własny rozwój intelektualny, aż po wypracowanie stałych nawyków do pracy intelektualnej. </a:t>
            </a:r>
            <a:r>
              <a:rPr lang="pl-PL" sz="1400" b="1" i="1" strike="noStrike" spc="-1" dirty="0">
                <a:solidFill>
                  <a:srgbClr val="1C1C1C"/>
                </a:solidFill>
                <a:latin typeface="TimesNewRomanPSMT"/>
                <a:ea typeface="TimesNewRomanPSMT"/>
              </a:rPr>
              <a:t>Nr 78</a:t>
            </a:r>
            <a:endParaRPr lang="en-US" sz="14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4. duszpasterski (pastoralny)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ole tekstowe 103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Konieczne elementy programu formacji stałej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5" name="pole tekstowe 104"/>
          <p:cNvSpPr txBox="1"/>
          <p:nvPr/>
        </p:nvSpPr>
        <p:spPr>
          <a:xfrm>
            <a:off x="360000" y="1143000"/>
            <a:ext cx="9180000" cy="388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4000"/>
          </a:bodyPr>
          <a:lstStyle/>
          <a:p>
            <a:r>
              <a:rPr lang="pl-PL" b="1" strike="noStrike" spc="-1" dirty="0">
                <a:latin typeface="Calibri"/>
                <a:ea typeface="Calibri"/>
              </a:rPr>
              <a:t>Elementy programu</a:t>
            </a: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r>
              <a:rPr lang="pl-PL" b="1" strike="noStrike" spc="-1" dirty="0">
                <a:latin typeface="Calibri"/>
                <a:ea typeface="Calibri"/>
              </a:rPr>
              <a:t>1. formacja ludzka: </a:t>
            </a:r>
            <a:r>
              <a:rPr lang="pl-PL" b="0" strike="noStrike" spc="-1" dirty="0">
                <a:latin typeface="Calibri"/>
                <a:ea typeface="Calibri"/>
              </a:rPr>
              <a:t>pogłębianie własnego wglądu w świat uczuć i potrzeb, reflektowanie wymiaru wartości ogólnoludzkich (godności osoby), praca w grupie warsztatowej,  rozmowa formacyjna z prowadzącym warsztaty, lektura (jako temat rozmowy z </a:t>
            </a:r>
            <a:r>
              <a:rPr lang="pl-PL" b="0" strike="noStrike" spc="-1" dirty="0" err="1">
                <a:latin typeface="Calibri"/>
                <a:ea typeface="Calibri"/>
              </a:rPr>
              <a:t>formatorem</a:t>
            </a:r>
            <a:r>
              <a:rPr lang="pl-PL" b="0" strike="noStrike" spc="-1" dirty="0">
                <a:latin typeface="Calibri"/>
                <a:ea typeface="Calibri"/>
              </a:rPr>
              <a:t>-warsztatowcem), tworzenie wspólnoty życia</a:t>
            </a: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r>
              <a:rPr lang="pl-PL" b="1" strike="noStrike" spc="-1" dirty="0">
                <a:latin typeface="Calibri"/>
                <a:ea typeface="Calibri"/>
              </a:rPr>
              <a:t>2. formacja duchowa: </a:t>
            </a:r>
            <a:r>
              <a:rPr lang="pl-PL" b="0" strike="noStrike" spc="-1" dirty="0">
                <a:latin typeface="Calibri"/>
                <a:ea typeface="Calibri"/>
              </a:rPr>
              <a:t>modlitwa Słowem Bożym w dynamice </a:t>
            </a:r>
            <a:r>
              <a:rPr lang="pl-PL" b="0" i="1" strike="noStrike" spc="-1" dirty="0" err="1">
                <a:latin typeface="Calibri"/>
                <a:ea typeface="Calibri"/>
              </a:rPr>
              <a:t>lectio</a:t>
            </a:r>
            <a:r>
              <a:rPr lang="pl-PL" b="0" i="1" strike="noStrike" spc="-1" dirty="0">
                <a:latin typeface="Calibri"/>
                <a:ea typeface="Calibri"/>
              </a:rPr>
              <a:t> </a:t>
            </a:r>
            <a:r>
              <a:rPr lang="pl-PL" b="0" i="1" strike="noStrike" spc="-1" dirty="0" err="1">
                <a:latin typeface="Calibri"/>
                <a:ea typeface="Calibri"/>
              </a:rPr>
              <a:t>divina</a:t>
            </a:r>
            <a:r>
              <a:rPr lang="pl-PL" b="0" strike="noStrike" spc="-1" dirty="0">
                <a:latin typeface="Calibri"/>
                <a:ea typeface="Calibri"/>
              </a:rPr>
              <a:t>, korzystanie z sakramentów Eucharystii i pokuty, rozmowa formacyjna z </a:t>
            </a:r>
            <a:r>
              <a:rPr lang="pl-PL" b="0" strike="noStrike" spc="-1" dirty="0" err="1">
                <a:latin typeface="Calibri"/>
                <a:ea typeface="Calibri"/>
              </a:rPr>
              <a:t>formatorem</a:t>
            </a:r>
            <a:r>
              <a:rPr lang="pl-PL" b="0" strike="noStrike" spc="-1" dirty="0">
                <a:latin typeface="Calibri"/>
                <a:ea typeface="Calibri"/>
              </a:rPr>
              <a:t>-duszpasterzem, lektura (także jako temat rozmowy z </a:t>
            </a:r>
            <a:r>
              <a:rPr lang="pl-PL" b="0" strike="noStrike" spc="-1" dirty="0" err="1">
                <a:latin typeface="Calibri"/>
                <a:ea typeface="Calibri"/>
              </a:rPr>
              <a:t>formatorem</a:t>
            </a:r>
            <a:r>
              <a:rPr lang="pl-PL" b="0" strike="noStrike" spc="-1" dirty="0">
                <a:latin typeface="Calibri"/>
                <a:ea typeface="Calibri"/>
              </a:rPr>
              <a:t>-duszpasterzem)</a:t>
            </a: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r>
              <a:rPr lang="pl-PL" b="1" strike="noStrike" spc="-1" dirty="0">
                <a:latin typeface="Calibri"/>
                <a:ea typeface="Calibri"/>
              </a:rPr>
              <a:t>3. formacja intelektualna:</a:t>
            </a:r>
            <a:r>
              <a:rPr lang="pl-PL" b="0" strike="noStrike" spc="-1" dirty="0">
                <a:latin typeface="Calibri"/>
                <a:ea typeface="Calibri"/>
              </a:rPr>
              <a:t> wykłady, konwersatoria, lektury, dzielenie się treściami w grupie formacyjnej, przygotowanie projektu osobistego rozwoju (na koniec roku I Szkoły)</a:t>
            </a: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algn="just">
              <a:lnSpc>
                <a:spcPct val="100000"/>
              </a:lnSpc>
            </a:pPr>
            <a:r>
              <a:rPr lang="pl-PL" b="1" strike="noStrike" spc="-1" dirty="0">
                <a:latin typeface="Calibri"/>
                <a:ea typeface="Calibri"/>
              </a:rPr>
              <a:t>4. formacja pastoralna (duszpasterska)</a:t>
            </a:r>
            <a:endParaRPr lang="en-US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9474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ole tekstowe 89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12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INSTRUKCJA O WSPÓŁPRACY INSTYTUTÓW W DZIEDZINIE FORMACJI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strike="noStrike" spc="-1" dirty="0">
                <a:solidFill>
                  <a:schemeClr val="bg1"/>
                </a:solidFill>
                <a:latin typeface="Source Sans Pro Black"/>
              </a:rPr>
              <a:t> Kongregacja Instytutów Życia Konsekrowanego i Stowarzyszeń Życia Apostolskiego, 8 XII 1998</a:t>
            </a:r>
            <a:endParaRPr lang="en-US" sz="1400" b="1" strike="noStrike" spc="-1" dirty="0">
              <a:solidFill>
                <a:schemeClr val="bg1"/>
              </a:solidFill>
              <a:latin typeface="Source Sans Pro Black"/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360000" y="1441938"/>
            <a:ext cx="9180000" cy="341806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7.3 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Życie zakonne osiągnęło głębszą świadomość niepowtarzalności każdego z charyzmatów, jego szczególnej roli eklezjalnej, ale również cech i zobowiązań wspólnych wszystkim Instytutom.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highlight>
                  <a:srgbClr val="00FFFF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Formacja ma solidny wspólny korzeń. Jest nim działanie Boga Ojca, który formuje w osobie powołanej obraz swojego Syna.</a:t>
            </a:r>
            <a:endParaRPr lang="en-US" sz="20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Konkretnym wyrazem współpracy i solidarności między rodzinami zakonnymi jest inicjatywa, obecnie rozszerzająca się w różnych kontekstach, tworzenia </a:t>
            </a:r>
            <a:r>
              <a:rPr lang="pl-PL" sz="2000" dirty="0" err="1">
                <a:effectLst/>
                <a:highlight>
                  <a:srgbClr val="00FFFF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międzyzakonnych</a:t>
            </a:r>
            <a:r>
              <a:rPr lang="pl-PL" sz="2000" dirty="0">
                <a:effectLst/>
                <a:highlight>
                  <a:srgbClr val="00FFFF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centrów formacji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ole tekstowe 89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12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INSTRUKCJA O WSPÓŁPRACY INSTYTUTÓW W DZIEDZINIE FORMACJI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strike="noStrike" spc="-1" dirty="0">
                <a:solidFill>
                  <a:schemeClr val="bg1"/>
                </a:solidFill>
                <a:latin typeface="Source Sans Pro Black"/>
              </a:rPr>
              <a:t> Kongregacja Instytutów Życia Konsekrowanego i Stowarzyszeń Życia Apostolskiego, 8 XII 1998</a:t>
            </a:r>
            <a:endParaRPr lang="en-US" sz="1400" b="1" strike="noStrike" spc="-1" dirty="0">
              <a:solidFill>
                <a:schemeClr val="bg1"/>
              </a:solidFill>
              <a:latin typeface="Source Sans Pro Black"/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360000" y="1254369"/>
            <a:ext cx="9180000" cy="38568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7.2</a:t>
            </a:r>
          </a:p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Kiedy Kodeks Prawa Kanonicznego mówi o formacji w ścisłym sensie, odnosi się wyłącznie do formacji osoby konsekrowanej prowadzonej w kontekście jej własnego Instytutu. (por. </a:t>
            </a:r>
            <a:r>
              <a:rPr lang="pl-PL" sz="20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646-53 dla formacji w nowicjacie; </a:t>
            </a:r>
            <a:r>
              <a:rPr lang="pl-PL" sz="20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659-60 dla formacji profesów czasowych; </a:t>
            </a:r>
            <a:r>
              <a:rPr lang="pl-PL" sz="20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661 dla formacji stałej). </a:t>
            </a:r>
          </a:p>
          <a:p>
            <a:pPr algn="just">
              <a:lnSpc>
                <a:spcPct val="120000"/>
              </a:lnSpc>
            </a:pP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wyklucza to jednakże możliwości współpracy, która została zauważona i do której zachęcił Jan Paweł II w Adhortacji apostolskiej </a:t>
            </a:r>
            <a:r>
              <a:rPr lang="pl-PL" sz="20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 </a:t>
            </a:r>
            <a:r>
              <a:rPr lang="pl-PL" sz="2000" i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consecrata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Stwierdził w niej: „w perspektywie komunii, otwartej na wyzwania naszej epoki, </a:t>
            </a:r>
            <a:r>
              <a:rPr lang="pl-PL" sz="2000" dirty="0">
                <a:effectLst/>
                <a:highlight>
                  <a:srgbClr val="00FFFF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Przełożeni i Przełożone, ‘działając w porozumieniu z Episkopatem’, niech starają się ‘wykorzystywać wkład najlepszych współpracowników z różnych Instytutów</a:t>
            </a:r>
            <a:r>
              <a:rPr lang="pl-PL" sz="20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’” (nr 53).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9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ole tekstowe 89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12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INSTRUKCJA O WSPÓŁPRACY INSTYTUTÓW W DZIEDZINIE FORMACJI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strike="noStrike" spc="-1" dirty="0">
                <a:solidFill>
                  <a:schemeClr val="bg1"/>
                </a:solidFill>
                <a:latin typeface="Source Sans Pro Black"/>
              </a:rPr>
              <a:t> Kongregacja Instytutów Życia Konsekrowanego i Stowarzyszeń Życia Apostolskiego, 8 XII 1998</a:t>
            </a:r>
            <a:endParaRPr lang="en-US" sz="1400" b="1" strike="noStrike" spc="-1" dirty="0">
              <a:solidFill>
                <a:schemeClr val="bg1"/>
              </a:solidFill>
              <a:latin typeface="Source Sans Pro Black"/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360000" y="1254369"/>
            <a:ext cx="9180000" cy="38568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dom formacyjny wspólny dla wielu rodzin zakonnych jest w Polsce potrzebny?</a:t>
            </a:r>
          </a:p>
          <a:p>
            <a:pPr algn="just">
              <a:lnSpc>
                <a:spcPct val="120000"/>
              </a:lnSpc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edycji dwuletniej </a:t>
            </a:r>
            <a:r>
              <a:rPr lang="pl-P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Szkoły </a:t>
            </a:r>
            <a:r>
              <a:rPr lang="pl-PL" sz="24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Formatorek</a:t>
            </a:r>
            <a:r>
              <a:rPr lang="pl-P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Zakonnych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(2007-2023)</a:t>
            </a:r>
          </a:p>
          <a:p>
            <a:pPr algn="just">
              <a:lnSpc>
                <a:spcPct val="120000"/>
              </a:lnSpc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edycji </a:t>
            </a:r>
            <a:r>
              <a:rPr lang="pl-PL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Roku Odnowy Duchowej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(2009-2023)</a:t>
            </a:r>
          </a:p>
          <a:p>
            <a:pPr algn="just">
              <a:lnSpc>
                <a:spcPct val="120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edycje pięcioletniego </a:t>
            </a:r>
            <a:r>
              <a:rPr lang="pl-PL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Kursu Formacji </a:t>
            </a:r>
            <a:r>
              <a:rPr lang="pl-PL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Juniorackiej</a:t>
            </a:r>
            <a:r>
              <a:rPr lang="pl-PL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(2011-2021), obecnie kończy się drugi rok trzeciej edycji (2021-2026)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5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ole tekstowe 89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- antropologia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1. Człowiek = duch wcielony (ciało uduchowione)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2. Dusza formą ciała; najwyższe władze duszy: - intelekt, - wola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Życie psychiczne człowieka? Potrzeby, emocje, pożądania – osadzone w ciele, w tym, co materialne w człowieku; stają się zadaniem dla wymiaru duchowego: intelektu (poznanie dynamiki życia psychicznego) i dla woli (wybieranie wartości odkrywanych intelektem, „wolność wewnętrzna”)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3. Człowiek jako osoba: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- </a:t>
            </a:r>
            <a:r>
              <a:rPr lang="pl-PL" sz="1950" b="1" strike="noStrike" spc="-1" dirty="0" err="1">
                <a:solidFill>
                  <a:srgbClr val="1C1C1C"/>
                </a:solidFill>
                <a:latin typeface="Source Sans Pro Semibold"/>
              </a:rPr>
              <a:t>samopanowanie</a:t>
            </a: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 (chce mi się – ja chcę), - </a:t>
            </a:r>
            <a:r>
              <a:rPr lang="pl-PL" sz="1950" b="1" strike="noStrike" spc="-1" dirty="0" err="1">
                <a:solidFill>
                  <a:srgbClr val="1C1C1C"/>
                </a:solidFill>
                <a:latin typeface="Source Sans Pro Semibold"/>
              </a:rPr>
              <a:t>samoposiadanie</a:t>
            </a: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 (mam ciało – jestem ciałem), - otwartość na inne osoby.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4416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ole tekstowe 91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- antropologia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4. Doświadczenie powinności moralnej (mogę – nie muszę – powinienem!)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Normatywna moc prawdy (sąd z asercją).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5. Kim jest osoba?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Określenie osoby odwołujące się do kategorii substancji (tomizm, Karol Wojtyła)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“pragnienia drugiego stopnia”</a:t>
            </a:r>
          </a:p>
          <a:p>
            <a:pPr>
              <a:spcAft>
                <a:spcPts val="853"/>
              </a:spcAft>
            </a:pP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Odrzucamy określanie osoby odwołujące się do kategorii świadomości (John </a:t>
            </a:r>
            <a:r>
              <a:rPr lang="pl-PL" sz="1950" b="1" strike="noStrike" spc="-1" dirty="0" err="1">
                <a:solidFill>
                  <a:srgbClr val="1C1C1C"/>
                </a:solidFill>
                <a:latin typeface="Source Sans Pro Semibold"/>
              </a:rPr>
              <a:t>Locke</a:t>
            </a: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)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ole tekstowe 93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- teologia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5" name="pole tekstowe 94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2500"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1. Paradygmat stworzenia – „mężczyzną i niewiastą stworzył ich”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2. Grzech pierworodny i zaburzenie rozumnej natury ludzkiej w jej ukierunkowaniu na Boga.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3. Wcielenie Syna Bożego i dzieło odkupienia. Zaproszenie do naśladowania Jezusa Chrystusa – dla niektórych chrześcijan: do wyboru Jego stylu życia w czystości bezżennej, ubóstwie i posłuszeństwie.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4. Zdolność człowieka do usłyszenia i przyjęcia Bożego Słowa (</a:t>
            </a:r>
            <a:r>
              <a:rPr lang="pl-PL" sz="1950" b="1" strike="noStrike" spc="-1" dirty="0">
                <a:solidFill>
                  <a:srgbClr val="1C1C1C"/>
                </a:solidFill>
                <a:highlight>
                  <a:srgbClr val="00FFFF"/>
                </a:highlight>
                <a:latin typeface="Source Sans Pro Semibold"/>
              </a:rPr>
              <a:t>droga </a:t>
            </a:r>
            <a:r>
              <a:rPr lang="pl-PL" sz="1950" b="1" strike="noStrike" spc="-1" dirty="0" err="1">
                <a:solidFill>
                  <a:srgbClr val="1C1C1C"/>
                </a:solidFill>
                <a:highlight>
                  <a:srgbClr val="00FFFF"/>
                </a:highlight>
                <a:latin typeface="Source Sans Pro Semibold"/>
              </a:rPr>
              <a:t>lectio</a:t>
            </a:r>
            <a:r>
              <a:rPr lang="pl-PL" sz="1950" b="1" strike="noStrike" spc="-1" dirty="0">
                <a:solidFill>
                  <a:srgbClr val="1C1C1C"/>
                </a:solidFill>
                <a:highlight>
                  <a:srgbClr val="00FFFF"/>
                </a:highlight>
                <a:latin typeface="Source Sans Pro Semibold"/>
              </a:rPr>
              <a:t> </a:t>
            </a:r>
            <a:r>
              <a:rPr lang="pl-PL" sz="1950" b="1" strike="noStrike" spc="-1" dirty="0" err="1">
                <a:solidFill>
                  <a:srgbClr val="1C1C1C"/>
                </a:solidFill>
                <a:highlight>
                  <a:srgbClr val="00FFFF"/>
                </a:highlight>
                <a:latin typeface="Source Sans Pro Semibold"/>
              </a:rPr>
              <a:t>divina</a:t>
            </a: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).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5. Słowo Boże prowadzi do sakramentów, zwłaszcza do sakramentów pokuty i Eucharystii.</a:t>
            </a:r>
            <a:endParaRPr lang="en-US" sz="195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 dirty="0">
                <a:solidFill>
                  <a:srgbClr val="1C1C1C"/>
                </a:solidFill>
                <a:latin typeface="Source Sans Pro Semibold"/>
              </a:rPr>
              <a:t>Por. Papieska Komisja Biblijna, „Zarys antropologii biblijnej” </a:t>
            </a:r>
            <a:r>
              <a:rPr lang="pl-PL" sz="1300" b="1" strike="noStrike" spc="-1" dirty="0">
                <a:solidFill>
                  <a:srgbClr val="1C1C1C"/>
                </a:solidFill>
                <a:latin typeface="Source Sans Pro Semibold"/>
              </a:rPr>
              <a:t>(https://www.vatican.va/roman_curia/congregations/cfaith/pcb_documents/rc_con_cfaith_doc_20190930_cosa-e-luomo_pl.html)</a:t>
            </a:r>
            <a:endParaRPr lang="en-US" sz="13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ole tekstowe 95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– pedagogika procesu formacyjnego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7" name="pole tekstowe 96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5500" lnSpcReduction="10000"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Koncepcja formacji chrześcijańskiej o. Amadeo Cenciniego: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F10D0C"/>
                </a:solidFill>
                <a:latin typeface="Source Sans Pro Semibold"/>
              </a:rPr>
              <a:t>Od wychowania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(rozpoznania swojej „centralnej niespójności”, zrozumienia jej przyczyn i wpisania tego ograniczenia w krzyż Chrystusa)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F10D0C"/>
                </a:solidFill>
                <a:latin typeface="Source Sans Pro Semibold"/>
              </a:rPr>
              <a:t>do formacji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(wyboru Jezusa jako Pana i Mistrza oraz upodobnienia się do Niego w postawach, wyborach, rozpoznawaniu woli Ojca i jej realizowaniu)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Drogę rad ewangelicznych i życie wspólnotowe postrzegamy jako dar Jezusa dla Kościoła, dar ofiarowany niektórym z Jego uczniów.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ole tekstowe 97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l-PL" sz="2400" b="1" strike="noStrike" spc="-1" dirty="0">
                <a:solidFill>
                  <a:srgbClr val="FFFFFF"/>
                </a:solidFill>
                <a:latin typeface="Source Sans Pro Black"/>
              </a:rPr>
              <a:t>Fundament programu – pedagogika procesu formacyjnego</a:t>
            </a:r>
            <a:endParaRPr lang="en-US" sz="24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Droga formacji prezbiterów w Polsce - „Ratio institutionis sacerdotalis pro Polonia” (obowiązuje od 1.10.2021 r.) -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jako punkt odniesienia dla programu proponowanego siostrom zakonnym w ramach SFZ.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Podstawowe założenia formacji (nie tylko księży)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1. więź z Bogiem, pierwszym Formatorem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2. dojrzewanie całego człowieka (serce przestrzenią metanoi)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3. stałość formacji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4. „duchowość drogi” – powołanie realizujemy w codzienności, w zmieniających się realiach życia i posługi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853"/>
              </a:spcAft>
            </a:pPr>
            <a:r>
              <a:rPr lang="pl-PL" sz="195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  <a:endParaRPr lang="en-US" sz="195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1169</Words>
  <Application>Microsoft Office PowerPoint</Application>
  <PresentationFormat>Niestandardowy</PresentationFormat>
  <Paragraphs>91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22" baseType="lpstr">
      <vt:lpstr>Arial</vt:lpstr>
      <vt:lpstr>Calibri</vt:lpstr>
      <vt:lpstr>Source Sans Pro Black</vt:lpstr>
      <vt:lpstr>Source Sans Pro Light</vt:lpstr>
      <vt:lpstr>Source Sans Pro Semibold</vt:lpstr>
      <vt:lpstr>Times</vt:lpstr>
      <vt:lpstr>Times New Roman</vt:lpstr>
      <vt:lpstr>TimesNewRomanPSMT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Alizarin</dc:title>
  <dc:subject/>
  <dc:creator>Piotr Sleczka</dc:creator>
  <dc:description/>
  <cp:lastModifiedBy>Piotr Ślęczka SDS</cp:lastModifiedBy>
  <cp:revision>23</cp:revision>
  <dcterms:created xsi:type="dcterms:W3CDTF">2021-09-06T10:51:44Z</dcterms:created>
  <dcterms:modified xsi:type="dcterms:W3CDTF">2023-05-24T07:04:17Z</dcterms:modified>
  <dc:language>en-US</dc:language>
</cp:coreProperties>
</file>