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55"/>
  </p:notesMasterIdLst>
  <p:sldIdLst>
    <p:sldId id="256" r:id="rId2"/>
    <p:sldId id="257" r:id="rId3"/>
    <p:sldId id="258" r:id="rId4"/>
    <p:sldId id="30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9" r:id="rId44"/>
    <p:sldId id="297" r:id="rId45"/>
    <p:sldId id="298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4B408-C6D5-453F-9A85-13F547F41870}" type="datetimeFigureOut">
              <a:rPr lang="pl-PL" smtClean="0"/>
              <a:pPr/>
              <a:t>27.10.2023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608B2-FF74-4AAD-B247-CAF9574A2A5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37</a:t>
            </a:fld>
            <a:endParaRPr lang="pl-P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39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40</a:t>
            </a:fld>
            <a:endParaRPr lang="pl-P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41</a:t>
            </a:fld>
            <a:endParaRPr lang="pl-P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42</a:t>
            </a:fld>
            <a:endParaRPr lang="pl-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43</a:t>
            </a:fld>
            <a:endParaRPr lang="pl-P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44</a:t>
            </a:fld>
            <a:endParaRPr lang="pl-P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45</a:t>
            </a:fld>
            <a:endParaRPr lang="pl-P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46</a:t>
            </a:fld>
            <a:endParaRPr lang="pl-P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47</a:t>
            </a:fld>
            <a:endParaRPr lang="pl-P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48</a:t>
            </a:fld>
            <a:endParaRPr lang="pl-P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49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50</a:t>
            </a:fld>
            <a:endParaRPr lang="pl-P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51</a:t>
            </a:fld>
            <a:endParaRPr lang="pl-P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52</a:t>
            </a:fld>
            <a:endParaRPr lang="pl-P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53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608B2-FF74-4AAD-B247-CAF9574A2A5F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B4D4D-2C34-4A0F-AEFF-0ABFDDE54C22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41B3-240D-4C74-AADE-9311A28053E8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B28B-3247-4051-9EA7-B51F6CE14EB4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419D-512E-4441-A18E-8A88162906AA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62B6-A548-4EFF-8500-D786ADEC3BD1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EFC7-1265-497D-823C-81654CFA62A2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43A7-1C02-4DDF-800A-95D2D4294F0D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72BC-05F6-4C59-BD80-A4B0C27D7A67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1C7F3-F969-4EFA-9D42-80CCACDA9AA1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D31C92C-1001-4CE6-9D95-A46057E0F04E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FD7A18-A2BF-48F4-A259-8E5F6CD095B6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A6440BB-8E8E-4821-90CE-5F39D5C00F61}" type="datetime1">
              <a:rPr lang="pl-PL" smtClean="0"/>
              <a:pPr/>
              <a:t>27.10.2023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221A81-AD04-497C-9485-53F137AB8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829761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C00000"/>
                </a:solidFill>
                <a:effectLst/>
              </a:rPr>
              <a:t>Bóg, który mówi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0156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l-PL" sz="3200" dirty="0"/>
              <a:t>Część 1</a:t>
            </a:r>
          </a:p>
          <a:p>
            <a:pPr algn="l"/>
            <a:r>
              <a:rPr lang="pl-PL" sz="3200" dirty="0" err="1"/>
              <a:t>adhortacji</a:t>
            </a:r>
            <a:r>
              <a:rPr lang="pl-PL" sz="3200" dirty="0"/>
              <a:t> apostolskiej „</a:t>
            </a:r>
            <a:r>
              <a:rPr lang="pl-PL" sz="3200" dirty="0" err="1"/>
              <a:t>Verbum</a:t>
            </a:r>
            <a:r>
              <a:rPr lang="pl-PL" sz="3200" dirty="0"/>
              <a:t> Domini” Benedykta XVI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4CA8B51-476A-700F-30C9-B4003E9815D8}"/>
              </a:ext>
            </a:extLst>
          </p:cNvPr>
          <p:cNvSpPr txBox="1"/>
          <p:nvPr/>
        </p:nvSpPr>
        <p:spPr>
          <a:xfrm>
            <a:off x="709557" y="5445224"/>
            <a:ext cx="4586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ks. Piotr Ślęczka SDS</a:t>
            </a:r>
          </a:p>
          <a:p>
            <a:r>
              <a:rPr lang="pl-PL" dirty="0"/>
              <a:t>CFD Trzebinia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Bóg daje się poznać w dialogu, który pragnie prowadzić z nami. Na drodze słowa zrozumiałego dla człowieka objawia siebie. Jednak Słowo już przed objawieniem się światu było u Boga: Logos był na początku.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Słowo istniało przed stworzeniem świata,</a:t>
            </a:r>
          </a:p>
          <a:p>
            <a:r>
              <a:rPr lang="pl-PL" dirty="0"/>
              <a:t>już wtedy uczestniczyło w komunii Osób połączonych miłością.</a:t>
            </a:r>
          </a:p>
          <a:p>
            <a:pPr>
              <a:buNone/>
            </a:pPr>
            <a:r>
              <a:rPr lang="pl-PL" dirty="0"/>
              <a:t>	(VD 6)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Logos-Słowo było na początku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Chrześcijański obraz Boga zakłada komunię osób, a obraz człowieka – zakłada powołanie do tworzenia komunii – z ludźmi i z Bogiem.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Możemy zrozumieć samych siebie jedynie wtedy, gdy przyjmujemy Słowo.</a:t>
            </a:r>
          </a:p>
          <a:p>
            <a:endParaRPr lang="pl-PL" dirty="0"/>
          </a:p>
          <a:p>
            <a:r>
              <a:rPr lang="pl-PL" dirty="0"/>
              <a:t>Tajemnica losu człowieka wyjaśnia się bowiem ostatecznie w świetle Objawienia dokonanego przez Słowo Boże.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sz="3200" dirty="0"/>
              <a:t>Logos – Słowo odwieczne,</a:t>
            </a:r>
          </a:p>
          <a:p>
            <a:pPr>
              <a:buNone/>
            </a:pPr>
            <a:endParaRPr lang="pl-PL" sz="3200" dirty="0"/>
          </a:p>
          <a:p>
            <a:r>
              <a:rPr lang="pl-PL" sz="3200" dirty="0"/>
              <a:t>Jezus Chrystus, Syn Maryi Panny,</a:t>
            </a:r>
          </a:p>
          <a:p>
            <a:pPr>
              <a:buNone/>
            </a:pPr>
            <a:endParaRPr lang="pl-PL" sz="3200" dirty="0"/>
          </a:p>
          <a:p>
            <a:r>
              <a:rPr lang="pl-PL" sz="3200" dirty="0"/>
              <a:t>zamysł Boga, według którego powstał świat, wpisany w księgę natury,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Co mamy na myśli, mówiąc „słowo Boże”?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sz="3200" dirty="0"/>
              <a:t>dzieje zbawienia, np. posyłanie proroków w ST,</a:t>
            </a:r>
          </a:p>
          <a:p>
            <a:endParaRPr lang="pl-PL" sz="3200" dirty="0"/>
          </a:p>
          <a:p>
            <a:r>
              <a:rPr lang="pl-PL" sz="3200" dirty="0"/>
              <a:t>przepowiadanie Apostołów,</a:t>
            </a:r>
          </a:p>
          <a:p>
            <a:pPr>
              <a:buNone/>
            </a:pPr>
            <a:endParaRPr lang="pl-PL" sz="3200" dirty="0"/>
          </a:p>
          <a:p>
            <a:r>
              <a:rPr lang="pl-PL" sz="3200" dirty="0"/>
              <a:t>święte księgi Starego i Nowego Testamentu.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Co mamy na myśli, mówiąc „słowo Boże”?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3200" dirty="0"/>
              <a:t>Chrześcijaństwo nie jest ‘religią Księgi’; </a:t>
            </a:r>
            <a:r>
              <a:rPr lang="pl-PL" sz="3200" dirty="0">
                <a:solidFill>
                  <a:srgbClr val="C00000"/>
                </a:solidFill>
              </a:rPr>
              <a:t>jest ‘religią Słowa Bożego’</a:t>
            </a:r>
            <a:r>
              <a:rPr lang="pl-PL" sz="3200" dirty="0"/>
              <a:t>, nie ‘słowa spisanego i milczącego, ale Słowa Wcielonego i żywego.</a:t>
            </a:r>
          </a:p>
          <a:p>
            <a:pPr>
              <a:buNone/>
            </a:pPr>
            <a:endParaRPr lang="pl-PL" sz="3200" dirty="0"/>
          </a:p>
          <a:p>
            <a:pPr>
              <a:buNone/>
            </a:pPr>
            <a:r>
              <a:rPr lang="pl-PL" sz="3200" dirty="0"/>
              <a:t>Dlatego Pismo należy głosić, słuchać go, czytać, przyjmować i przeżywać jako słowo Boże, </a:t>
            </a:r>
            <a:r>
              <a:rPr lang="pl-PL" sz="3200" u="sng" dirty="0"/>
              <a:t>w ślad za Tradycją apostolską</a:t>
            </a:r>
            <a:r>
              <a:rPr lang="pl-PL" sz="3200" dirty="0"/>
              <a:t>, od której jest nieodłączne.</a:t>
            </a:r>
          </a:p>
          <a:p>
            <a:pPr>
              <a:buNone/>
            </a:pPr>
            <a:r>
              <a:rPr lang="pl-PL" sz="3200" dirty="0"/>
              <a:t>	(VD 7).</a:t>
            </a:r>
            <a:br>
              <a:rPr lang="pl-PL" sz="2800" dirty="0"/>
            </a:b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IMG_447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326" b="16326"/>
          <a:stretch>
            <a:fillRect/>
          </a:stretch>
        </p:blipFill>
        <p:spPr/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122817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Zwoje odnalezione w </a:t>
            </a:r>
            <a:r>
              <a:rPr lang="pl-PL" dirty="0" err="1">
                <a:solidFill>
                  <a:schemeClr val="tx1"/>
                </a:solidFill>
              </a:rPr>
              <a:t>Qumran</a:t>
            </a:r>
            <a:r>
              <a:rPr lang="pl-PL" dirty="0">
                <a:solidFill>
                  <a:schemeClr val="tx1"/>
                </a:solidFill>
              </a:rPr>
              <a:t> nad Morzem Martwym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Nic nie jest owocem irracjonalnego przypadku, ale wszystko istnieje, bo tak chciał Bóg, bo to należy do Jego planu.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Stworzenie rodzi się z Logosu i nosi niezatarty ślad stwórczego Rozumu, który wprowadza ład i kieruje.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Słowo Boże w dziele stworzenia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41168"/>
            <a:ext cx="7481776" cy="1224136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1313AD"/>
                </a:solidFill>
              </a:rPr>
              <a:t>Św. Bonawentura</a:t>
            </a:r>
            <a:br>
              <a:rPr lang="pl-PL" dirty="0">
                <a:solidFill>
                  <a:srgbClr val="1313AD"/>
                </a:solidFill>
              </a:rPr>
            </a:br>
            <a:r>
              <a:rPr lang="pl-PL" dirty="0">
                <a:solidFill>
                  <a:srgbClr val="1313AD"/>
                </a:solidFill>
              </a:rPr>
              <a:t>„Każde stworzenie jest słowem Bożym, ponieważ głosi Boga”.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 descr="IMG_426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395875" y="116632"/>
            <a:ext cx="6306675" cy="4730006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r>
              <a:rPr lang="pl-PL" dirty="0"/>
              <a:t>Pozycja człowieka w świecie jest szczególna: «Stworzył więc Bóg człowieka na swój obraz, na obraz Boży go stworzył: </a:t>
            </a:r>
            <a:r>
              <a:rPr lang="pl-PL" dirty="0" err="1"/>
              <a:t>stworzył</a:t>
            </a:r>
            <a:r>
              <a:rPr lang="pl-PL" dirty="0"/>
              <a:t> mężczyznę i niewiastę » (</a:t>
            </a:r>
            <a:r>
              <a:rPr lang="pl-PL" i="1" dirty="0"/>
              <a:t>Rdz </a:t>
            </a:r>
            <a:r>
              <a:rPr lang="pl-PL" dirty="0"/>
              <a:t>1, 27).</a:t>
            </a:r>
          </a:p>
          <a:p>
            <a:endParaRPr lang="pl-PL" dirty="0"/>
          </a:p>
          <a:p>
            <a:r>
              <a:rPr lang="pl-PL" dirty="0"/>
              <a:t>Pozwala nam to w pełni uznać, jak cenne są dary otrzymane od Stwórcy:</a:t>
            </a:r>
          </a:p>
          <a:p>
            <a:pPr>
              <a:buNone/>
            </a:pPr>
            <a:r>
              <a:rPr lang="pl-PL" b="1" dirty="0">
                <a:solidFill>
                  <a:srgbClr val="C00000"/>
                </a:solidFill>
              </a:rPr>
              <a:t>	wartość własnego ciała</a:t>
            </a:r>
            <a:r>
              <a:rPr lang="pl-PL" dirty="0">
                <a:solidFill>
                  <a:srgbClr val="C00000"/>
                </a:solidFill>
              </a:rPr>
              <a:t>,</a:t>
            </a:r>
          </a:p>
          <a:p>
            <a:pPr>
              <a:buNone/>
            </a:pPr>
            <a:r>
              <a:rPr lang="pl-PL" b="1" dirty="0">
                <a:solidFill>
                  <a:srgbClr val="C00000"/>
                </a:solidFill>
              </a:rPr>
              <a:t>	dar rozumu</a:t>
            </a:r>
            <a:r>
              <a:rPr lang="pl-PL" dirty="0">
                <a:solidFill>
                  <a:srgbClr val="C00000"/>
                </a:solidFill>
              </a:rPr>
              <a:t>, </a:t>
            </a:r>
            <a:r>
              <a:rPr lang="pl-PL" b="1" dirty="0">
                <a:solidFill>
                  <a:srgbClr val="C00000"/>
                </a:solidFill>
              </a:rPr>
              <a:t>wolności i sumienia</a:t>
            </a:r>
            <a:r>
              <a:rPr lang="pl-PL" dirty="0">
                <a:solidFill>
                  <a:srgbClr val="C00000"/>
                </a:solidFill>
              </a:rPr>
              <a:t>.</a:t>
            </a:r>
          </a:p>
          <a:p>
            <a:r>
              <a:rPr lang="pl-PL" dirty="0"/>
              <a:t>Słuchanie słowa Bożego sprawia przede wszystkim, że szanujemy potrzebę życia zgodnie z tym prawem «wypisanym w sercu».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b="1" dirty="0"/>
              <a:t>Realistą jest ten, kto w słowie Bożym rozpoznaje fundament wszystkiego.</a:t>
            </a:r>
          </a:p>
          <a:p>
            <a:pPr>
              <a:buFont typeface="Wingdings" pitchFamily="2" charset="2"/>
              <a:buChar char="Ø"/>
            </a:pPr>
            <a:endParaRPr lang="pl-PL" b="1" dirty="0"/>
          </a:p>
          <a:p>
            <a:pPr>
              <a:buFont typeface="Wingdings" pitchFamily="2" charset="2"/>
              <a:buChar char="Ø"/>
            </a:pPr>
            <a:r>
              <a:rPr lang="pl-PL" dirty="0"/>
              <a:t>Potrzebujemy tego szczególnie w naszych czasach, w których uwidocznia się nietrwałość wielu rzeczy, na których się opieramy, budując życie, w których jesteśmy skłonni pokładać nadzieję (VD 10)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txBody>
          <a:bodyPr>
            <a:normAutofit/>
          </a:bodyPr>
          <a:lstStyle/>
          <a:p>
            <a:r>
              <a:rPr lang="pl-PL" sz="3200" dirty="0"/>
              <a:t>Słowo Boże faktycznie skłania nas do zmiany naszej koncepcji realizmu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Kościół ma za fundament Słowo Boże, rodzi się z niego i nim żyje. Wspólnota kościelna wzrasta przez słuchanie, celebrację i studium Słowa Bożego (VD 3).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Benedykt XVI</a:t>
            </a:r>
          </a:p>
        </p:txBody>
      </p:sp>
      <p:pic>
        <p:nvPicPr>
          <p:cNvPr id="1026" name="Picture 2" descr="C:\Users\Piotr\Pictures\Benedyk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6632"/>
            <a:ext cx="3713556" cy="3562261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pl-PL" sz="3200" dirty="0"/>
              <a:t>W kontekście Wcielenia tradycja patrystyczna ukuła stwierdzenie:</a:t>
            </a:r>
          </a:p>
          <a:p>
            <a:pPr>
              <a:buNone/>
            </a:pPr>
            <a:endParaRPr lang="pl-PL" sz="3200" dirty="0"/>
          </a:p>
          <a:p>
            <a:pPr>
              <a:buNone/>
            </a:pPr>
            <a:r>
              <a:rPr lang="pl-PL" sz="3200" b="1" dirty="0"/>
              <a:t>	</a:t>
            </a:r>
            <a:r>
              <a:rPr lang="pl-PL" sz="3200" b="1" dirty="0">
                <a:solidFill>
                  <a:srgbClr val="C00000"/>
                </a:solidFill>
              </a:rPr>
              <a:t>„Słowo stało się krótkie”.</a:t>
            </a:r>
          </a:p>
          <a:p>
            <a:pPr>
              <a:buFont typeface="Wingdings" pitchFamily="2" charset="2"/>
              <a:buChar char="v"/>
            </a:pPr>
            <a:endParaRPr lang="pl-PL" sz="3200" b="1" dirty="0"/>
          </a:p>
          <a:p>
            <a:pPr>
              <a:buFont typeface="Wingdings" pitchFamily="2" charset="2"/>
              <a:buChar char="v"/>
            </a:pPr>
            <a:r>
              <a:rPr lang="pl-PL" sz="3200" dirty="0"/>
              <a:t>W tłumaczeniu greckim u Izajasza Ojcowie znajdowali słowa, na które powołuje się także św. Paweł: „</a:t>
            </a:r>
            <a:r>
              <a:rPr lang="pl-PL" sz="3200" b="1" dirty="0"/>
              <a:t>Bóg krótkim uczynił swe słowo, skrócił je”</a:t>
            </a:r>
          </a:p>
          <a:p>
            <a:pPr>
              <a:buNone/>
            </a:pPr>
            <a:r>
              <a:rPr lang="pl-PL" sz="3200" b="1" dirty="0"/>
              <a:t>	(Iz 10, 23; por. </a:t>
            </a:r>
            <a:r>
              <a:rPr lang="pl-PL" sz="3200" b="1" dirty="0" err="1"/>
              <a:t>Rz</a:t>
            </a:r>
            <a:r>
              <a:rPr lang="pl-PL" sz="3200" b="1" dirty="0"/>
              <a:t> 9, 28).</a:t>
            </a:r>
          </a:p>
          <a:p>
            <a:pPr>
              <a:buFont typeface="Wingdings" pitchFamily="2" charset="2"/>
              <a:buChar char="v"/>
            </a:pPr>
            <a:endParaRPr lang="pl-PL" b="1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Wcielenie Słowa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G_420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326" b="16326"/>
          <a:stretch>
            <a:fillRect/>
          </a:stretch>
        </p:blipFill>
        <p:spPr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1516206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>Słowo jest teraz nie tylko słyszalne, nie tylko posiada </a:t>
            </a:r>
            <a:r>
              <a:rPr lang="pl-PL" i="1" dirty="0">
                <a:solidFill>
                  <a:schemeClr val="tx1"/>
                </a:solidFill>
              </a:rPr>
              <a:t>głos</a:t>
            </a:r>
            <a:r>
              <a:rPr lang="pl-PL" dirty="0">
                <a:solidFill>
                  <a:schemeClr val="tx1"/>
                </a:solidFill>
              </a:rPr>
              <a:t>, obecnie Słowo ma widzialne oblicze Jezusa z Nazaretu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(VD 12).</a:t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112568"/>
          </a:xfrm>
        </p:spPr>
        <p:txBody>
          <a:bodyPr>
            <a:normAutofit fontScale="92500"/>
          </a:bodyPr>
          <a:lstStyle/>
          <a:p>
            <a:r>
              <a:rPr lang="pl-PL" dirty="0"/>
              <a:t>Spełnieniem misji Jezusa było </a:t>
            </a:r>
            <a:r>
              <a:rPr lang="pl-PL" b="1" dirty="0"/>
              <a:t>„słowo Krzyża”:</a:t>
            </a:r>
          </a:p>
          <a:p>
            <a:endParaRPr lang="pl-PL" b="1" dirty="0"/>
          </a:p>
          <a:p>
            <a:r>
              <a:rPr lang="pl-PL" dirty="0"/>
              <a:t>Słowo cichnie, staje się śmiertelną ciszą, ponieważ mówiło, aż zamilkło, nie pominąwszy niczego, co miało nam przekazać.</a:t>
            </a:r>
          </a:p>
          <a:p>
            <a:endParaRPr lang="pl-PL" dirty="0"/>
          </a:p>
          <a:p>
            <a:r>
              <a:rPr lang="pl-PL" dirty="0"/>
              <a:t>W tej wielkiej tajemnicy Jezus objawia się jako </a:t>
            </a:r>
            <a:r>
              <a:rPr lang="pl-PL" i="1" dirty="0"/>
              <a:t>Słowo Nowego i Wiecznego Przymierza</a:t>
            </a:r>
            <a:r>
              <a:rPr lang="pl-PL" dirty="0"/>
              <a:t>: wolność Boża i wolność ludzka spotkały się ostatecznie w Jego ukrzyżowanym ciele,</a:t>
            </a:r>
          </a:p>
          <a:p>
            <a:pPr>
              <a:buNone/>
            </a:pPr>
            <a:r>
              <a:rPr lang="pl-PL" dirty="0"/>
              <a:t>	w nierozerwalnej umowie</a:t>
            </a:r>
          </a:p>
          <a:p>
            <a:pPr>
              <a:buNone/>
            </a:pPr>
            <a:r>
              <a:rPr lang="pl-PL" dirty="0"/>
              <a:t>			obowiązującej na zawsze.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Słowo Krzyża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G_4583_0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31058" b="31058"/>
          <a:stretch>
            <a:fillRect/>
          </a:stretch>
        </p:blipFill>
        <p:spPr>
          <a:xfrm>
            <a:off x="683568" y="260648"/>
            <a:ext cx="7128792" cy="3601916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520" y="4005064"/>
            <a:ext cx="8075432" cy="142676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„Nie ma słów Słowo Ojca, które uczyniło wszelkie mówiące stworzenie; są bez życia zgasłe oczy Tego, którego słowo i skinienie porusza wszystko, co ma życie”.</a:t>
            </a:r>
            <a:br>
              <a:rPr lang="pl-PL" dirty="0"/>
            </a:br>
            <a:r>
              <a:rPr lang="pl-PL" b="1" dirty="0"/>
              <a:t>Maksym Wyznawca</a:t>
            </a:r>
            <a:r>
              <a:rPr lang="pl-PL" dirty="0"/>
              <a:t> przypisuje te słowa</a:t>
            </a:r>
            <a:br>
              <a:rPr lang="pl-PL" dirty="0"/>
            </a:br>
            <a:r>
              <a:rPr lang="pl-PL" dirty="0"/>
              <a:t>Matce Pana.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świetlistej tajemnicy zmartwychwstania odsłania się autentyczne i ostateczne znaczenie milczenia Słowa.</a:t>
            </a:r>
          </a:p>
          <a:p>
            <a:endParaRPr lang="pl-PL" dirty="0"/>
          </a:p>
          <a:p>
            <a:r>
              <a:rPr lang="pl-PL" dirty="0"/>
              <a:t>Chrystus, wcielone, ukrzyżowane i zmartwychwstałe Słowo Boże, jest Panem wszystkiego. Jest On Zwycięzcą, </a:t>
            </a:r>
            <a:r>
              <a:rPr lang="pl-PL" i="1" dirty="0" err="1"/>
              <a:t>Pantokratorem</a:t>
            </a:r>
            <a:r>
              <a:rPr lang="pl-PL" i="1" dirty="0"/>
              <a:t>.</a:t>
            </a:r>
          </a:p>
          <a:p>
            <a:pPr>
              <a:buNone/>
            </a:pPr>
            <a:r>
              <a:rPr lang="pl-PL" i="1" dirty="0"/>
              <a:t>	</a:t>
            </a:r>
            <a:r>
              <a:rPr lang="pl-PL" dirty="0"/>
              <a:t>(VD 12).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Słowo Zmartwychwstania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Możemy przyrównać kosmos do “księgi”, uznając go za dzieło Autora, który wyraża siebie za pośrednictwem “symfonii” stworzenia.</a:t>
            </a:r>
          </a:p>
          <a:p>
            <a:r>
              <a:rPr lang="pl-PL" dirty="0"/>
              <a:t>W symfonii tej w pewnym momencie pojawia się </a:t>
            </a:r>
            <a:r>
              <a:rPr lang="pl-PL" dirty="0">
                <a:solidFill>
                  <a:srgbClr val="C00000"/>
                </a:solidFill>
              </a:rPr>
              <a:t>motyw solowy</a:t>
            </a:r>
            <a:r>
              <a:rPr lang="pl-PL" dirty="0"/>
              <a:t>, czyli motyw powierzony pojedynczemu instrumentowi bądź głosowi, który jest tak ważny, że nadaje sens całemu dziełu.</a:t>
            </a:r>
          </a:p>
          <a:p>
            <a:r>
              <a:rPr lang="pl-PL" dirty="0"/>
              <a:t>Tym “</a:t>
            </a:r>
            <a:r>
              <a:rPr lang="pl-PL" b="1" dirty="0">
                <a:solidFill>
                  <a:srgbClr val="C00000"/>
                </a:solidFill>
              </a:rPr>
              <a:t>motywem</a:t>
            </a:r>
            <a:r>
              <a:rPr lang="pl-PL" dirty="0"/>
              <a:t>” jest Jezus.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Motyw solowy w symfonii zbawienia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1" name="Picture 3" descr="C:\Users\Piotr\Pictures\Droga krzyżowa_marzec 2010\Zdjęcia do Gorzkich żalów 04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886254"/>
            <a:ext cx="4327128" cy="5763734"/>
          </a:xfrm>
          <a:prstGeom prst="rect">
            <a:avLst/>
          </a:prstGeom>
          <a:noFill/>
        </p:spPr>
      </p:pic>
      <p:pic>
        <p:nvPicPr>
          <p:cNvPr id="4" name="Symbol zastępczy zawartości 3" descr="DSCF3061b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21582"/>
            <a:ext cx="4392488" cy="5850793"/>
          </a:xfr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Syn Człowieczy łączy w sobie niebo i ziemię, stworzenie i Stwórcę, ciało i Ducha.</a:t>
            </a:r>
          </a:p>
          <a:p>
            <a:endParaRPr lang="pl-PL" dirty="0"/>
          </a:p>
          <a:p>
            <a:r>
              <a:rPr lang="pl-PL" dirty="0"/>
              <a:t>Jest </a:t>
            </a:r>
            <a:r>
              <a:rPr lang="pl-PL" dirty="0" err="1"/>
              <a:t>centrum</a:t>
            </a:r>
            <a:r>
              <a:rPr lang="pl-PL" dirty="0"/>
              <a:t> kosmosu i historii, ponieważ w Nim łączą się, zachowując jednak odrębność, Autor i Jego dzieło.</a:t>
            </a:r>
          </a:p>
          <a:p>
            <a:endParaRPr lang="pl-PL" dirty="0"/>
          </a:p>
          <a:p>
            <a:r>
              <a:rPr lang="pl-PL" dirty="0"/>
              <a:t>„Jeśliby ktoś jeszcze pytał Boga albo pragnął od Niego jakichś widzeń czy objawień, postąpiłby nie tylko błędnie, lecz również obraziłby Boga, nie mając oczu utkwionych w Chrystusa, całkowicie, bez pragnienia jakichś innych nowości”.</a:t>
            </a:r>
          </a:p>
          <a:p>
            <a:pPr>
              <a:buNone/>
            </a:pPr>
            <a:r>
              <a:rPr lang="pl-PL" dirty="0"/>
              <a:t>	(</a:t>
            </a:r>
            <a:r>
              <a:rPr lang="pl-PL" dirty="0">
                <a:solidFill>
                  <a:srgbClr val="C00000"/>
                </a:solidFill>
              </a:rPr>
              <a:t>Św. Jan od Krzyża</a:t>
            </a:r>
            <a:r>
              <a:rPr lang="pl-PL" dirty="0"/>
              <a:t>, Droga na Górę Karmel, II, 22).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Synod zalecił pomaganie wiernym we właściwym rozróżnianiu słowa Bożego i objawień prywatnych, których rolą nie jest „uzupełnianie” ostatecznego Objawienia Chrystusa, lecz</a:t>
            </a:r>
          </a:p>
          <a:p>
            <a:endParaRPr lang="pl-PL" dirty="0"/>
          </a:p>
          <a:p>
            <a:r>
              <a:rPr lang="pl-PL" dirty="0"/>
              <a:t>pomaganie w pełniejszym przeżywaniu go w jakiejś epoce historycznej.</a:t>
            </a:r>
          </a:p>
          <a:p>
            <a:pPr>
              <a:buNone/>
            </a:pPr>
            <a:r>
              <a:rPr lang="pl-PL" dirty="0"/>
              <a:t>	(VD 14).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Objawienia prywatne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b="1" dirty="0"/>
              <a:t>Św. Ireneusz</a:t>
            </a:r>
            <a:r>
              <a:rPr lang="pl-PL" sz="3200" dirty="0"/>
              <a:t>: Ci, którzy nie uczestniczą w Duchu, nie żywią się pokarmem swojej matki (Kościoła), nie otrzymują niczego z najczystszego źródła tryskającego z ciała Chrystusa.</a:t>
            </a:r>
          </a:p>
          <a:p>
            <a:pPr>
              <a:buNone/>
            </a:pPr>
            <a:endParaRPr lang="pl-PL" sz="3200" dirty="0"/>
          </a:p>
          <a:p>
            <a:r>
              <a:rPr lang="pl-PL" sz="3200" b="1" dirty="0"/>
              <a:t>Św. Hieronim</a:t>
            </a:r>
            <a:r>
              <a:rPr lang="pl-PL" sz="3200" dirty="0"/>
              <a:t>: nie możemy dojść do zrozumienia Pisma bez pomocy Ducha Świętego, który je inspirował.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Słowo Boże a Duch Święty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/>
          <a:lstStyle/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sz="3200" dirty="0"/>
              <a:t>Pragnę dać pewne podstawowe wytyczne do odkrywania na nowo w życiu Kościoła Słowa Bożego, będącego źródłem nieustannej odnowy, wyrażając życzenie, by stawało się ono</a:t>
            </a:r>
          </a:p>
          <a:p>
            <a:pPr>
              <a:buNone/>
            </a:pPr>
            <a:r>
              <a:rPr lang="pl-PL" sz="3200" dirty="0"/>
              <a:t>	</a:t>
            </a:r>
            <a:r>
              <a:rPr lang="pl-PL" sz="3200" b="1" dirty="0">
                <a:solidFill>
                  <a:srgbClr val="FF0000"/>
                </a:solidFill>
              </a:rPr>
              <a:t>sercem</a:t>
            </a:r>
            <a:r>
              <a:rPr lang="pl-PL" sz="3200" dirty="0"/>
              <a:t> wszelkiej działalności kościelnej (VD 1).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Chociaż słowo Boże poprzedza i przewyższa Pismo święte, to jednak, jako natchnione przez Boga, Pismo zawiera słowo Boże w sposób absolutnie wyjątkowy (VD 17).</a:t>
            </a:r>
          </a:p>
          <a:p>
            <a:endParaRPr lang="pl-PL" dirty="0"/>
          </a:p>
          <a:p>
            <a:r>
              <a:rPr lang="pl-PL" dirty="0"/>
              <a:t>Ojcowie Kościoła widzieli analogię między Słowem Bożym, «które staje się ciałem», i słowem, które staje się «księgą» (VD 18).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Słowo Boże a Tradycja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978896" cy="5530619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Przez wszystkie słowa Pisma świętego Bóg wypowiada tylko jedno Słowo, swoje jedyne Słowo, w którym wypowiada się cały (por. </a:t>
            </a:r>
            <a:r>
              <a:rPr lang="pl-PL" i="1" dirty="0" err="1"/>
              <a:t>Hbr</a:t>
            </a:r>
            <a:r>
              <a:rPr lang="pl-PL" i="1" dirty="0"/>
              <a:t> </a:t>
            </a:r>
            <a:r>
              <a:rPr lang="pl-PL" dirty="0"/>
              <a:t>1, 1-3).</a:t>
            </a:r>
          </a:p>
          <a:p>
            <a:pPr>
              <a:buNone/>
            </a:pPr>
            <a:r>
              <a:rPr lang="pl-PL" dirty="0"/>
              <a:t> </a:t>
            </a:r>
          </a:p>
          <a:p>
            <a:r>
              <a:rPr lang="pl-PL" dirty="0"/>
              <a:t>Św. Augustyn: Pamiętajcie, że to samo Słowo Boże rozciąga się na wszystkie księgi, że to samo Słowo rozbrzmiewa na ustach wszystkich świętych pisarzy.</a:t>
            </a:r>
          </a:p>
          <a:p>
            <a:endParaRPr lang="pl-PL" b="1" dirty="0"/>
          </a:p>
        </p:txBody>
      </p:sp>
      <p:pic>
        <p:nvPicPr>
          <p:cNvPr id="5" name="Symbol zastępczy zawartości 4" descr="DSCF30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52120" y="1340768"/>
            <a:ext cx="3224213" cy="429895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Jak pokazuje krzyż Chrystusa,</a:t>
            </a:r>
          </a:p>
          <a:p>
            <a:pPr>
              <a:buNone/>
            </a:pPr>
            <a:r>
              <a:rPr lang="pl-PL" dirty="0"/>
              <a:t>	Bóg przemawia również milczeniem.</a:t>
            </a:r>
          </a:p>
          <a:p>
            <a:pPr>
              <a:buNone/>
            </a:pPr>
            <a:endParaRPr lang="pl-PL" dirty="0"/>
          </a:p>
          <a:p>
            <a:r>
              <a:rPr lang="pl-PL" b="1" dirty="0"/>
              <a:t>Milczenie Boga, doświadczenie oddalenia Wszechmogącego i Ojca stanowi decydujący etap ziemskiej drogi Syna Bożego, wcielonego Słowa.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Milczenie Boga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546848" cy="4954555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Przybity do drzewa krzyża cierpiał z powodu milczenia Ojca:</a:t>
            </a:r>
          </a:p>
          <a:p>
            <a:pPr>
              <a:buNone/>
            </a:pPr>
            <a:r>
              <a:rPr lang="pl-PL" dirty="0"/>
              <a:t>	</a:t>
            </a:r>
          </a:p>
          <a:p>
            <a:pPr>
              <a:buNone/>
            </a:pPr>
            <a:r>
              <a:rPr lang="pl-PL" dirty="0"/>
              <a:t>	«Boże mój, Boże mój, czemuś Mnie opuścił?»</a:t>
            </a:r>
          </a:p>
          <a:p>
            <a:pPr>
              <a:buNone/>
            </a:pPr>
            <a:r>
              <a:rPr lang="pl-PL" dirty="0"/>
              <a:t>	(</a:t>
            </a:r>
            <a:r>
              <a:rPr lang="pl-PL" dirty="0" err="1"/>
              <a:t>Mk</a:t>
            </a:r>
            <a:r>
              <a:rPr lang="pl-PL" dirty="0"/>
              <a:t> 15, 34).</a:t>
            </a:r>
          </a:p>
        </p:txBody>
      </p:sp>
      <p:pic>
        <p:nvPicPr>
          <p:cNvPr id="5" name="Symbol zastępczy zawartości 4" descr="Droga krzyzowa 038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260648"/>
            <a:ext cx="3256136" cy="5779641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Człowiek wierzący, który usłyszał i rozpoznał Słowo Boga, nierzadko potem musi zmierzyć się z Jego milczeniem.</a:t>
            </a:r>
          </a:p>
          <a:p>
            <a:endParaRPr lang="pl-PL" dirty="0"/>
          </a:p>
          <a:p>
            <a:r>
              <a:rPr lang="pl-PL" dirty="0"/>
              <a:t>Milczenie Boga jest przedłużeniem Jego poprzednich słów. W tych mrocznych chwilach przemawia On w misterium swego milczenia.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Milczenie jawi się jako ważny wyraz Słowa Bożego.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Milczenie Boga a modlitwa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/>
              <a:t>Bóg uczynił każdego z nas zdolnym do </a:t>
            </a:r>
            <a:r>
              <a:rPr lang="pl-PL" sz="3200" i="1" dirty="0"/>
              <a:t>słuchania </a:t>
            </a:r>
            <a:r>
              <a:rPr lang="pl-PL" sz="3200" dirty="0"/>
              <a:t>słowa Bożego i </a:t>
            </a:r>
            <a:r>
              <a:rPr lang="pl-PL" sz="3200" i="1" dirty="0"/>
              <a:t>odpowiadania </a:t>
            </a:r>
            <a:r>
              <a:rPr lang="pl-PL" sz="3200" dirty="0"/>
              <a:t>na nie (VD 22).</a:t>
            </a:r>
          </a:p>
          <a:p>
            <a:pPr>
              <a:buNone/>
            </a:pPr>
            <a:endParaRPr lang="pl-PL" sz="3200" dirty="0"/>
          </a:p>
          <a:p>
            <a:r>
              <a:rPr lang="pl-PL" sz="3200" dirty="0"/>
              <a:t>W naszej epoce, zwłaszcza na Zachodzie, rozpowszechniło się przekonanie, że Bóg nie zajmuje się życiem i problemami człowieka.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Człowiek odpowiada Bogu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r>
              <a:rPr lang="pl-PL" dirty="0"/>
              <a:t>Decydujące znaczenie ma ukazywanie zdolności słowa Bożego do dialogu o problemach, którym człowiek musi stawiać czoło w życiu codziennym (VD 23).</a:t>
            </a:r>
          </a:p>
        </p:txBody>
      </p:sp>
      <p:pic>
        <p:nvPicPr>
          <p:cNvPr id="4" name="Picture 2" descr="E:\Grafika\KOLOR\FOTO\RELAKS\515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92896"/>
            <a:ext cx="5736811" cy="3794763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r>
              <a:rPr lang="pl-PL" dirty="0"/>
              <a:t>Przemawiający Bóg uczy nas, jak możemy z Nim rozmawiać. </a:t>
            </a:r>
          </a:p>
          <a:p>
            <a:endParaRPr lang="pl-PL" dirty="0"/>
          </a:p>
          <a:p>
            <a:r>
              <a:rPr lang="pl-PL" dirty="0"/>
              <a:t>Szczególnie </a:t>
            </a:r>
            <a:r>
              <a:rPr lang="pl-PL" i="1" dirty="0"/>
              <a:t>Księga Psalmów </a:t>
            </a:r>
            <a:r>
              <a:rPr lang="pl-PL" dirty="0"/>
              <a:t>podsuwa nam słowa, którymi możemy się do Niego zwracać.</a:t>
            </a:r>
          </a:p>
          <a:p>
            <a:endParaRPr lang="pl-PL" dirty="0"/>
          </a:p>
          <a:p>
            <a:r>
              <a:rPr lang="pl-PL" dirty="0"/>
              <a:t>W Psalmach wyrażona jest cała gama uczuć, jakich człowiek może doświadczyć w swoim życiu i które mądrze przedstawia Bogu; znajdują tu swój wyraz radość i ból, udręka i nadzieja, lęk i obawy.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r>
              <a:rPr lang="pl-PL" dirty="0"/>
              <a:t>Kiedy czynimy swoimi słowa zapisane w Piśmie Świętym – czy to są Psalmy, czy inne teksty - również to słowo, które jako ludzie kierujemy do Boga, staje się słowem Bożym.</a:t>
            </a:r>
          </a:p>
          <a:p>
            <a:endParaRPr lang="pl-PL" dirty="0"/>
          </a:p>
          <a:p>
            <a:r>
              <a:rPr lang="pl-PL" dirty="0"/>
              <a:t>Na takim właśnie „mówieniu do Boga” Jego słowami opiera się </a:t>
            </a:r>
            <a:r>
              <a:rPr lang="pl-PL" b="1" dirty="0">
                <a:solidFill>
                  <a:srgbClr val="C00000"/>
                </a:solidFill>
              </a:rPr>
              <a:t>etap </a:t>
            </a:r>
            <a:r>
              <a:rPr lang="pl-PL" b="1" dirty="0" err="1">
                <a:solidFill>
                  <a:srgbClr val="C00000"/>
                </a:solidFill>
              </a:rPr>
              <a:t>oratio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dirty="0"/>
              <a:t>w modlitwie lectio divina.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03848" y="4437112"/>
            <a:ext cx="5637312" cy="194421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1" name="Picture 3" descr="C:\Users\Piotr\Pictures\Pismo_sw_2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9120" y="4005064"/>
            <a:ext cx="4601930" cy="2304727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Bardzo często, zarówno w Starym, jak i w Nowym Testamencie, spotykamy opis grzechu jako </a:t>
            </a:r>
            <a:r>
              <a:rPr lang="pl-PL" i="1" dirty="0"/>
              <a:t>niesłuchanie słowa</a:t>
            </a:r>
            <a:r>
              <a:rPr lang="pl-PL" dirty="0"/>
              <a:t>, jako </a:t>
            </a:r>
            <a:r>
              <a:rPr lang="pl-PL" i="1" dirty="0"/>
              <a:t>zerwanie Przymierza</a:t>
            </a:r>
            <a:r>
              <a:rPr lang="pl-PL" dirty="0"/>
              <a:t>, a więc jako zamknięcie się na Boga, zapraszającego do komunii z Nim.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Pismo święte pokazuje nam, że grzech człowieka jest zasadniczo nieposłuszeństwem i «niesłuchaniem».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Grzech jako niesłuchanie Słowa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39</a:t>
            </a:fld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 Synodu do </a:t>
            </a:r>
            <a:r>
              <a:rPr lang="pl-PL" dirty="0" err="1"/>
              <a:t>Adhortacji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Synod Biskupów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/>
              <a:t>Adhortacja</a:t>
            </a:r>
            <a:r>
              <a:rPr lang="pl-PL" dirty="0"/>
              <a:t> „</a:t>
            </a:r>
            <a:r>
              <a:rPr lang="pl-PL" dirty="0" err="1"/>
              <a:t>Verbum</a:t>
            </a:r>
            <a:r>
              <a:rPr lang="pl-PL" dirty="0"/>
              <a:t> Domini”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l-PL" dirty="0"/>
              <a:t>XII Zwyczajne Zgromadzenie Ogólne Synodu Biskupów</a:t>
            </a:r>
          </a:p>
          <a:p>
            <a:pPr>
              <a:buNone/>
            </a:pPr>
            <a:endParaRPr lang="pl-PL" dirty="0"/>
          </a:p>
          <a:p>
            <a:r>
              <a:rPr lang="pl-PL" b="1" dirty="0">
                <a:solidFill>
                  <a:srgbClr val="FF0000"/>
                </a:solidFill>
              </a:rPr>
              <a:t>5-26 X 2008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Temat: Słowo Boże w życiu i misji Kościoła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err="1"/>
              <a:t>Adhortacja</a:t>
            </a:r>
            <a:r>
              <a:rPr lang="pl-PL" dirty="0"/>
              <a:t> apostolska „</a:t>
            </a:r>
            <a:r>
              <a:rPr lang="pl-PL" dirty="0" err="1"/>
              <a:t>Verbum</a:t>
            </a:r>
            <a:r>
              <a:rPr lang="pl-PL" dirty="0"/>
              <a:t> Domini” Benedykta XVI</a:t>
            </a:r>
          </a:p>
          <a:p>
            <a:pPr>
              <a:buNone/>
            </a:pPr>
            <a:r>
              <a:rPr lang="pl-PL" dirty="0"/>
              <a:t>	„O Słowie Bożym w życiu i misji Kościoła”</a:t>
            </a:r>
          </a:p>
          <a:p>
            <a:pPr>
              <a:buNone/>
            </a:pPr>
            <a:endParaRPr lang="pl-PL" dirty="0"/>
          </a:p>
          <a:p>
            <a:r>
              <a:rPr lang="pl-PL" b="1" dirty="0">
                <a:solidFill>
                  <a:srgbClr val="FF0000"/>
                </a:solidFill>
              </a:rPr>
              <a:t>30 IX 2010 </a:t>
            </a:r>
            <a:r>
              <a:rPr lang="pl-PL" dirty="0"/>
              <a:t>(wspomnienie św. Hieronima)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/>
          </a:p>
          <a:p>
            <a:pPr>
              <a:buNone/>
            </a:pPr>
            <a:r>
              <a:rPr lang="pl-PL" b="1" dirty="0"/>
              <a:t>	</a:t>
            </a:r>
            <a:r>
              <a:rPr lang="pl-PL" dirty="0"/>
              <a:t>Nie można myśleć o wcieleniu Słowa w oderwaniu od wolności tej młodej kobiety, która przez swoje przyzwolenie przyczynia się w sposób decydujący do tego, by Odwieczny wszedł w czas. Jest Ona figurą Kościoła wsłuchującego się w Słowo Boże.</a:t>
            </a:r>
          </a:p>
          <a:p>
            <a:pPr>
              <a:buNone/>
            </a:pPr>
            <a:r>
              <a:rPr lang="pl-PL" dirty="0"/>
              <a:t>	(VD 27)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Maryja jako wzór wierności Słowu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40</a:t>
            </a:fld>
            <a:endParaRPr lang="pl-PL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Każdy wierzący chrześcijanin</a:t>
            </a:r>
          </a:p>
          <a:p>
            <a:pPr>
              <a:buNone/>
            </a:pPr>
            <a:r>
              <a:rPr lang="pl-PL" dirty="0"/>
              <a:t>	w pewnym sensie poczyna</a:t>
            </a:r>
          </a:p>
          <a:p>
            <a:pPr>
              <a:buNone/>
            </a:pPr>
            <a:r>
              <a:rPr lang="pl-PL" dirty="0"/>
              <a:t>	i rodzi w sobie słowo Boże:</a:t>
            </a:r>
          </a:p>
          <a:p>
            <a:endParaRPr lang="pl-PL" dirty="0"/>
          </a:p>
          <a:p>
            <a:r>
              <a:rPr lang="pl-PL" dirty="0"/>
              <a:t>jest jedna Matka Chrystusa</a:t>
            </a:r>
          </a:p>
          <a:p>
            <a:pPr>
              <a:buNone/>
            </a:pPr>
            <a:r>
              <a:rPr lang="pl-PL" dirty="0"/>
              <a:t>	według ciała,</a:t>
            </a:r>
          </a:p>
          <a:p>
            <a:pPr>
              <a:buNone/>
            </a:pPr>
            <a:r>
              <a:rPr lang="pl-PL" dirty="0"/>
              <a:t>	natomiast według wiary</a:t>
            </a:r>
          </a:p>
          <a:p>
            <a:pPr>
              <a:buNone/>
            </a:pPr>
            <a:r>
              <a:rPr lang="pl-PL" dirty="0"/>
              <a:t>	Chrystus jest owocem wszystkich.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Św. Ambroży:  </a:t>
            </a:r>
          </a:p>
        </p:txBody>
      </p:sp>
      <p:pic>
        <p:nvPicPr>
          <p:cNvPr id="3075" name="Picture 3" descr="C:\Users\Piotr\Pictures\Figury po malowaniu_kaplica\Figura 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9184" y="1358008"/>
            <a:ext cx="2134816" cy="5499992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Św. Bonawentura</a:t>
            </a:r>
            <a:r>
              <a:rPr lang="pl-PL" dirty="0"/>
              <a:t>: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Z poznania Jezusa Chrystusa biorą początek, jak ze źródła, pewność i pojmowanie całego Pisma świętego. Jest rzeczą niemożliwą, aby ktoś mógł je zgłębiać, by je poznać, jeśli najpierw nie ma wiary w Chrystusa, będącej lampą, bramą i fundamentem całego Pisma świętego.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Tłumaczenie Pisma w Kościele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>Wiara Kościoła jest kluczem umożliwiającym dostęp do świętego tekstu.</a:t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Piotr\Pictures\Nikon Transfer 2\Szkola Formatorek Zakonnych 2011\CSC_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624"/>
            <a:ext cx="4608512" cy="4608512"/>
          </a:xfrm>
          <a:prstGeom prst="rect">
            <a:avLst/>
          </a:prstGeom>
          <a:noFill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r>
              <a:rPr lang="pl-PL" dirty="0"/>
              <a:t>To właśnie wiara Kościoła uznaje Biblię za słowo Boże.</a:t>
            </a:r>
          </a:p>
          <a:p>
            <a:endParaRPr lang="pl-PL" dirty="0"/>
          </a:p>
          <a:p>
            <a:r>
              <a:rPr lang="pl-PL" b="1" dirty="0"/>
              <a:t>Św. Hieronim</a:t>
            </a:r>
            <a:r>
              <a:rPr lang="pl-PL" dirty="0"/>
              <a:t>: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	nie możemy nigdy sami</a:t>
            </a:r>
          </a:p>
          <a:p>
            <a:pPr>
              <a:buNone/>
            </a:pPr>
            <a:r>
              <a:rPr lang="pl-PL" dirty="0"/>
              <a:t>	czytać Pisma świętego.</a:t>
            </a:r>
          </a:p>
          <a:p>
            <a:pPr>
              <a:buNone/>
            </a:pPr>
            <a:r>
              <a:rPr lang="pl-PL" dirty="0"/>
              <a:t>	Spotykamy zbyt wiele</a:t>
            </a:r>
          </a:p>
          <a:p>
            <a:pPr>
              <a:buNone/>
            </a:pPr>
            <a:r>
              <a:rPr lang="pl-PL" dirty="0"/>
              <a:t>	zamkniętych drzwi</a:t>
            </a:r>
          </a:p>
          <a:p>
            <a:pPr>
              <a:buNone/>
            </a:pPr>
            <a:r>
              <a:rPr lang="pl-PL" dirty="0"/>
              <a:t>	i łatwo błądzimy. </a:t>
            </a:r>
          </a:p>
        </p:txBody>
      </p:sp>
      <p:pic>
        <p:nvPicPr>
          <p:cNvPr id="1027" name="Picture 3" descr="C:\Users\Piotr\Pictures\Pismo_s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591" y="2058983"/>
            <a:ext cx="3602409" cy="4799017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/>
          <a:lstStyle/>
          <a:p>
            <a:r>
              <a:rPr lang="pl-PL" dirty="0"/>
              <a:t>Księga jest właśnie głosem pielgrzymującego ludu Bożego, i </a:t>
            </a:r>
            <a:r>
              <a:rPr lang="pl-PL" u="sng" dirty="0"/>
              <a:t>tylko w wierze tego ludu </a:t>
            </a:r>
            <a:r>
              <a:rPr lang="pl-PL" dirty="0"/>
              <a:t>jesteśmy, jeśli tak można powiedzieć, odpowiednio « nastrojeni », by zrozumieć Pismo święte.</a:t>
            </a:r>
          </a:p>
          <a:p>
            <a:pPr>
              <a:buNone/>
            </a:pPr>
            <a:endParaRPr lang="pl-PL" dirty="0"/>
          </a:p>
          <a:p>
            <a:r>
              <a:rPr lang="pl-PL" dirty="0">
                <a:solidFill>
                  <a:srgbClr val="C00000"/>
                </a:solidFill>
              </a:rPr>
              <a:t>Św. Grzegorz Wielki</a:t>
            </a:r>
            <a:r>
              <a:rPr lang="pl-PL" dirty="0"/>
              <a:t>:</a:t>
            </a:r>
          </a:p>
          <a:p>
            <a:pPr>
              <a:buNone/>
            </a:pPr>
            <a:r>
              <a:rPr lang="pl-PL" dirty="0"/>
              <a:t>	Słowa Boże</a:t>
            </a:r>
          </a:p>
          <a:p>
            <a:pPr>
              <a:buNone/>
            </a:pPr>
            <a:r>
              <a:rPr lang="pl-PL" dirty="0"/>
              <a:t>	wzrastają z tym,</a:t>
            </a:r>
          </a:p>
          <a:p>
            <a:pPr>
              <a:buNone/>
            </a:pPr>
            <a:r>
              <a:rPr lang="pl-PL" dirty="0"/>
              <a:t>	kto je czyta.</a:t>
            </a:r>
          </a:p>
          <a:p>
            <a:endParaRPr lang="pl-PL" dirty="0"/>
          </a:p>
        </p:txBody>
      </p:sp>
      <p:pic>
        <p:nvPicPr>
          <p:cNvPr id="3074" name="Picture 2" descr="C:\Users\Piotr\Pictures\sios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3"/>
            <a:ext cx="4572000" cy="3140968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Benedykt XVI podkreśla potrzebę sięgania po metody stosowane w tłumaczeniu Słowa Bożego prze Ojców Kościoła: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Teologia Ojców jeszcze dzisiaj ma wielką wartość, ponieważ w jej </a:t>
            </a:r>
            <a:r>
              <a:rPr lang="pl-PL" dirty="0" err="1"/>
              <a:t>centrum</a:t>
            </a:r>
            <a:r>
              <a:rPr lang="pl-PL" dirty="0"/>
              <a:t> znajduje się całościowe studium Pisma świętego.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Ojcowie są przede wszystkim </a:t>
            </a:r>
            <a:r>
              <a:rPr lang="pl-PL" b="1" dirty="0">
                <a:solidFill>
                  <a:srgbClr val="C00000"/>
                </a:solidFill>
              </a:rPr>
              <a:t>komentatorami Pisma świętego</a:t>
            </a:r>
            <a:r>
              <a:rPr lang="pl-PL" dirty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Sens dosłowny i sens duchowy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r>
              <a:rPr lang="pl-PL" dirty="0"/>
              <a:t>Tradycja Ojców rozpoznawała istnienie wielu poziomów znaczenia ukrytego w tekście świętym:</a:t>
            </a:r>
          </a:p>
          <a:p>
            <a:endParaRPr lang="pl-PL" dirty="0"/>
          </a:p>
          <a:p>
            <a:r>
              <a:rPr lang="pl-PL" sz="3200" dirty="0"/>
              <a:t>Sens dosłowny:</a:t>
            </a:r>
          </a:p>
          <a:p>
            <a:pPr>
              <a:buNone/>
            </a:pPr>
            <a:endParaRPr lang="pl-PL" sz="3200" dirty="0"/>
          </a:p>
          <a:p>
            <a:pPr>
              <a:buNone/>
            </a:pPr>
            <a:r>
              <a:rPr lang="pl-PL" sz="3200" dirty="0"/>
              <a:t>	ten, który jest oznaczany przez słowa Pisma świętego i odkrywany przez egzegezę opierającą się na zasadach poprawnej interpretacji.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Sens</a:t>
            </a:r>
            <a:r>
              <a:rPr lang="pl-PL" b="1" dirty="0"/>
              <a:t> </a:t>
            </a:r>
            <a:r>
              <a:rPr lang="pl-PL" dirty="0"/>
              <a:t>wyrażany przez teksty biblijne, odczytywane pod natchnieniem Ducha Świętego </a:t>
            </a:r>
            <a:r>
              <a:rPr lang="pl-PL" b="1" dirty="0">
                <a:solidFill>
                  <a:srgbClr val="C00000"/>
                </a:solidFill>
              </a:rPr>
              <a:t>w kontekście tajemnicy paschalnej Chrystusa </a:t>
            </a:r>
            <a:r>
              <a:rPr lang="pl-PL" dirty="0"/>
              <a:t>i nowego życia, któremu ta tajemnica daje początek.</a:t>
            </a:r>
          </a:p>
          <a:p>
            <a:endParaRPr lang="pl-PL" dirty="0"/>
          </a:p>
          <a:p>
            <a:r>
              <a:rPr lang="pl-PL" dirty="0"/>
              <a:t>Ojcowie Kościoła nie zawsze precyzyjnie odróżniali te sensy, choć byli zawsze świadomi głębi tekstu natchnionego.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Sens duchowy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i="1" dirty="0"/>
              <a:t>Littera gesta docet,</a:t>
            </a:r>
            <a:endParaRPr lang="pl-PL" b="1" i="1" dirty="0"/>
          </a:p>
          <a:p>
            <a:pPr>
              <a:buNone/>
            </a:pPr>
            <a:endParaRPr lang="pl-PL" b="1" i="1" dirty="0"/>
          </a:p>
          <a:p>
            <a:pPr>
              <a:buNone/>
            </a:pPr>
            <a:endParaRPr lang="pl-PL" b="1" i="1" dirty="0"/>
          </a:p>
          <a:p>
            <a:r>
              <a:rPr lang="it-IT" b="1" i="1" dirty="0"/>
              <a:t>quid credas allegoria,</a:t>
            </a:r>
            <a:endParaRPr lang="pl-PL" b="1" i="1" dirty="0"/>
          </a:p>
          <a:p>
            <a:pPr>
              <a:buNone/>
            </a:pPr>
            <a:endParaRPr lang="pl-PL" dirty="0"/>
          </a:p>
          <a:p>
            <a:r>
              <a:rPr lang="pl-PL" b="1" i="1" dirty="0"/>
              <a:t>m</a:t>
            </a:r>
            <a:r>
              <a:rPr lang="en-US" b="1" i="1" dirty="0" err="1"/>
              <a:t>oralis</a:t>
            </a:r>
            <a:r>
              <a:rPr lang="en-US" b="1" i="1" dirty="0"/>
              <a:t> quid </a:t>
            </a:r>
            <a:r>
              <a:rPr lang="en-US" b="1" i="1" dirty="0" err="1"/>
              <a:t>agas</a:t>
            </a:r>
            <a:r>
              <a:rPr lang="en-US" b="1" i="1" dirty="0"/>
              <a:t>,</a:t>
            </a:r>
            <a:endParaRPr lang="pl-PL" b="1" i="1" dirty="0"/>
          </a:p>
          <a:p>
            <a:endParaRPr lang="pl-PL" b="1" i="1" dirty="0"/>
          </a:p>
          <a:p>
            <a:r>
              <a:rPr lang="en-US" b="1" i="1" dirty="0"/>
              <a:t>quo </a:t>
            </a:r>
            <a:r>
              <a:rPr lang="en-US" b="1" i="1" dirty="0" err="1"/>
              <a:t>tendas</a:t>
            </a:r>
            <a:r>
              <a:rPr lang="en-US" b="1" i="1" dirty="0"/>
              <a:t> </a:t>
            </a:r>
            <a:r>
              <a:rPr lang="en-US" b="1" i="1" dirty="0" err="1"/>
              <a:t>anagogia</a:t>
            </a:r>
            <a:r>
              <a:rPr lang="en-US" b="1" dirty="0"/>
              <a:t>.</a:t>
            </a:r>
            <a:endParaRPr lang="pl-PL" dirty="0"/>
          </a:p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666523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sens dosłowny – wydarzenia</a:t>
            </a:r>
          </a:p>
          <a:p>
            <a:endParaRPr lang="pl-PL" b="1" dirty="0"/>
          </a:p>
          <a:p>
            <a:r>
              <a:rPr lang="pl-PL" b="1" dirty="0"/>
              <a:t>alegoria – prowadzi do wiary</a:t>
            </a:r>
          </a:p>
          <a:p>
            <a:endParaRPr lang="pl-PL" b="1" dirty="0"/>
          </a:p>
          <a:p>
            <a:r>
              <a:rPr lang="pl-PL" b="1" dirty="0"/>
              <a:t>sens moralny – co mamy czynić</a:t>
            </a:r>
          </a:p>
          <a:p>
            <a:endParaRPr lang="pl-PL" b="1" dirty="0"/>
          </a:p>
          <a:p>
            <a:r>
              <a:rPr lang="pl-PL" b="1" dirty="0" err="1"/>
              <a:t>anagogia</a:t>
            </a:r>
            <a:r>
              <a:rPr lang="pl-PL" b="1" dirty="0"/>
              <a:t> – dokąd mamy dążyć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Cztery poziomy tekstu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49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</a:t>
            </a:r>
            <a:r>
              <a:rPr lang="pl-PL" dirty="0" err="1"/>
              <a:t>adhortacji</a:t>
            </a:r>
            <a:r>
              <a:rPr lang="pl-PL" dirty="0"/>
              <a:t> VD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VERBUM DEI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VERBUM IN ECCLESIA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800" b="1" dirty="0">
                <a:solidFill>
                  <a:srgbClr val="C00000"/>
                </a:solidFill>
              </a:rPr>
              <a:t>Część 1</a:t>
            </a:r>
          </a:p>
          <a:p>
            <a:pPr>
              <a:buNone/>
            </a:pPr>
            <a:endParaRPr lang="pl-PL" sz="2800" dirty="0"/>
          </a:p>
          <a:p>
            <a:pPr>
              <a:buFontTx/>
              <a:buChar char="-"/>
            </a:pPr>
            <a:r>
              <a:rPr lang="pl-PL" sz="2800" dirty="0"/>
              <a:t>Bóg w dialogu</a:t>
            </a:r>
          </a:p>
          <a:p>
            <a:pPr>
              <a:buFontTx/>
              <a:buChar char="-"/>
            </a:pPr>
            <a:r>
              <a:rPr lang="pl-PL" sz="2800" dirty="0"/>
              <a:t>Odpowiedź człowieka</a:t>
            </a:r>
          </a:p>
          <a:p>
            <a:pPr>
              <a:buNone/>
            </a:pPr>
            <a:endParaRPr lang="pl-PL" sz="2800" dirty="0"/>
          </a:p>
          <a:p>
            <a:pPr>
              <a:buFontTx/>
              <a:buChar char="-"/>
            </a:pPr>
            <a:r>
              <a:rPr lang="pl-PL" sz="2800" dirty="0"/>
              <a:t>Tłumaczenie Pisma świętego w Kościele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b="1" dirty="0">
                <a:solidFill>
                  <a:srgbClr val="C00000"/>
                </a:solidFill>
              </a:rPr>
              <a:t>Część 2</a:t>
            </a:r>
          </a:p>
          <a:p>
            <a:pPr>
              <a:buNone/>
            </a:pPr>
            <a:endParaRPr lang="pl-PL" sz="2800" dirty="0"/>
          </a:p>
          <a:p>
            <a:pPr>
              <a:buFontTx/>
              <a:buChar char="-"/>
            </a:pPr>
            <a:r>
              <a:rPr lang="pl-PL" sz="2800" dirty="0"/>
              <a:t>Słowo a Kościół</a:t>
            </a:r>
          </a:p>
          <a:p>
            <a:pPr>
              <a:buNone/>
            </a:pPr>
            <a:endParaRPr lang="pl-PL" sz="2800" dirty="0"/>
          </a:p>
          <a:p>
            <a:pPr>
              <a:buFontTx/>
              <a:buChar char="-"/>
            </a:pPr>
            <a:r>
              <a:rPr lang="pl-PL" sz="2800" dirty="0"/>
              <a:t>Liturgia</a:t>
            </a:r>
          </a:p>
          <a:p>
            <a:pPr>
              <a:buNone/>
            </a:pPr>
            <a:endParaRPr lang="pl-PL" sz="2800" dirty="0"/>
          </a:p>
          <a:p>
            <a:pPr>
              <a:buFontTx/>
              <a:buChar char="-"/>
            </a:pPr>
            <a:r>
              <a:rPr lang="pl-PL" sz="2800" dirty="0"/>
              <a:t>Życie Kościoła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/>
          <a:lstStyle/>
          <a:p>
            <a:r>
              <a:rPr lang="pl-PL" dirty="0"/>
              <a:t>W modlitewnej lekturze Pisma Świętego zasadnicze znaczenie ma uchwycenie przejścia od </a:t>
            </a:r>
            <a:r>
              <a:rPr lang="pl-PL" i="1" dirty="0"/>
              <a:t>litery</a:t>
            </a:r>
            <a:r>
              <a:rPr lang="pl-PL" dirty="0"/>
              <a:t> do </a:t>
            </a:r>
            <a:r>
              <a:rPr lang="pl-PL" i="1" dirty="0"/>
              <a:t>ducha:</a:t>
            </a:r>
          </a:p>
          <a:p>
            <a:endParaRPr lang="pl-PL" i="1" dirty="0"/>
          </a:p>
          <a:p>
            <a:r>
              <a:rPr lang="pl-PL" sz="3200" dirty="0"/>
              <a:t>Słowo Boże nie jest nigdy po prostu obecne w samej literackiej warstwie tekstu. Aby do niego dotrzeć, potrzebne jest wzniesienie się wyżej i proces zrozumienia kierowany przez wewnętrzną dynamikę całego zbioru tekstów, a zatem musi to być proces żywy </a:t>
            </a:r>
            <a:r>
              <a:rPr lang="pl-PL" dirty="0"/>
              <a:t>(VD 38).</a:t>
            </a:r>
            <a:endParaRPr lang="pl-PL" i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50</a:t>
            </a:fld>
            <a:endParaRPr lang="pl-PL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To wznoszenie się nie może dotyczyć poszczególnego fragmentu literackiego, lecz musi odbywać się w odniesieniu do całości Pisma. Jedno jest bowiem Słowo, ku któremu mamy się wznosić.</a:t>
            </a:r>
          </a:p>
          <a:p>
            <a:r>
              <a:rPr lang="pl-PL" b="1" dirty="0">
                <a:solidFill>
                  <a:srgbClr val="FF0000"/>
                </a:solidFill>
              </a:rPr>
              <a:t>Ryszard od św. Wiktora:</a:t>
            </a:r>
          </a:p>
          <a:p>
            <a:pPr>
              <a:buNone/>
            </a:pPr>
            <a:r>
              <a:rPr lang="pl-PL" dirty="0"/>
              <a:t>	Całe Pismo święte jest jedną księgą,</a:t>
            </a:r>
          </a:p>
          <a:p>
            <a:pPr>
              <a:buNone/>
            </a:pPr>
            <a:r>
              <a:rPr lang="pl-PL" dirty="0"/>
              <a:t>	a tą jedną księgą jest Chrystus,</a:t>
            </a:r>
          </a:p>
          <a:p>
            <a:pPr>
              <a:buNone/>
            </a:pPr>
            <a:r>
              <a:rPr lang="pl-PL" dirty="0"/>
              <a:t>	ponieważ całe Pismo święte mówi o Chrystusie i wypełnia się w Chrystusie.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51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Najgłębsza interpretacja Pisma pochodzi od tych, którzy pozwolili się kształtować słowu Bożemu przez słuchanie go, czytanie i wytrwałe rozważanie.</a:t>
            </a:r>
          </a:p>
          <a:p>
            <a:endParaRPr lang="pl-PL" dirty="0"/>
          </a:p>
          <a:p>
            <a:r>
              <a:rPr lang="pl-PL" dirty="0"/>
              <a:t>Pomocą w zbliżaniu się do Słowa jest więc również przykład założycieli i założycielek rodzin zakonnych oraz tych osób, które żyjąc w </a:t>
            </a:r>
            <a:r>
              <a:rPr lang="pl-PL"/>
              <a:t>tych rodzinach, </a:t>
            </a:r>
            <a:r>
              <a:rPr lang="pl-PL" dirty="0"/>
              <a:t>doszły do świętości.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Święci i interpretacja Pisma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52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Świętość związana ze słowem Bożym wpisuje się zatem w tradycję prorocką, w której słowo Boże posługuje się życiem proroka. (VD 48)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Ten sam Duch Święty,</a:t>
            </a:r>
            <a:br>
              <a:rPr lang="pl-PL" sz="3200" dirty="0"/>
            </a:br>
            <a:r>
              <a:rPr lang="pl-PL" sz="3200" dirty="0"/>
              <a:t>który natchnął świętych</a:t>
            </a:r>
            <a:br>
              <a:rPr lang="pl-PL" sz="3200" dirty="0"/>
            </a:br>
            <a:r>
              <a:rPr lang="pl-PL" sz="3200" dirty="0"/>
              <a:t>autorów,</a:t>
            </a:r>
            <a:br>
              <a:rPr lang="pl-PL" sz="3200" dirty="0"/>
            </a:br>
            <a:r>
              <a:rPr lang="pl-PL" sz="3200" dirty="0"/>
              <a:t>pobudza świętych,</a:t>
            </a:r>
            <a:br>
              <a:rPr lang="pl-PL" sz="3200" dirty="0"/>
            </a:br>
            <a:r>
              <a:rPr lang="pl-PL" sz="3200" dirty="0"/>
              <a:t>by oddali życie</a:t>
            </a:r>
            <a:br>
              <a:rPr lang="pl-PL" sz="3200" dirty="0"/>
            </a:br>
            <a:r>
              <a:rPr lang="pl-PL" sz="3200" dirty="0"/>
              <a:t>dla Ewangelii. </a:t>
            </a: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		</a:t>
            </a:r>
            <a:r>
              <a:rPr lang="pl-PL" sz="3100" dirty="0">
                <a:solidFill>
                  <a:srgbClr val="FF0000"/>
                </a:solidFill>
              </a:rPr>
              <a:t>Koniec części 1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18776"/>
            <a:ext cx="3543532" cy="447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53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pPr>
              <a:buNone/>
            </a:pPr>
            <a:r>
              <a:rPr lang="pl-PL" sz="3200" dirty="0"/>
              <a:t>			Słowo głoszone światu</a:t>
            </a:r>
          </a:p>
          <a:p>
            <a:pPr>
              <a:buNone/>
            </a:pPr>
            <a:endParaRPr lang="pl-PL" sz="2800" dirty="0"/>
          </a:p>
          <a:p>
            <a:pPr>
              <a:buFontTx/>
              <a:buChar char="-"/>
            </a:pPr>
            <a:r>
              <a:rPr lang="pl-PL" dirty="0"/>
              <a:t>Posłannictwo Kościoła – głosić Słowo nadziei</a:t>
            </a:r>
          </a:p>
          <a:p>
            <a:pPr>
              <a:buFontTx/>
              <a:buChar char="-"/>
            </a:pPr>
            <a:r>
              <a:rPr lang="pl-PL" dirty="0"/>
              <a:t>Głoszenie Słowa Bożego a</a:t>
            </a:r>
          </a:p>
          <a:p>
            <a:pPr>
              <a:buNone/>
            </a:pPr>
            <a:r>
              <a:rPr lang="pl-PL" dirty="0"/>
              <a:t>			pojednanie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			młodzież i nowe powołania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			cierpiący i ubodzy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solidFill>
                  <a:srgbClr val="C00000"/>
                </a:solidFill>
              </a:rPr>
              <a:t>Część 3</a:t>
            </a:r>
            <a:r>
              <a:rPr lang="pl-PL" sz="3200" dirty="0"/>
              <a:t>: VERBUM MUNDO</a:t>
            </a:r>
          </a:p>
        </p:txBody>
      </p:sp>
      <p:sp>
        <p:nvSpPr>
          <p:cNvPr id="4" name="Prążkowana strzałka w prawo 3"/>
          <p:cNvSpPr/>
          <p:nvPr/>
        </p:nvSpPr>
        <p:spPr>
          <a:xfrm>
            <a:off x="1187624" y="3212976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ążkowana strzałka w prawo 4"/>
          <p:cNvSpPr/>
          <p:nvPr/>
        </p:nvSpPr>
        <p:spPr>
          <a:xfrm>
            <a:off x="1187624" y="414908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ążkowana strzałka w prawo 5"/>
          <p:cNvSpPr/>
          <p:nvPr/>
        </p:nvSpPr>
        <p:spPr>
          <a:xfrm>
            <a:off x="1187624" y="5013176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  <a:p>
            <a:pPr>
              <a:buNone/>
            </a:pPr>
            <a:endParaRPr lang="pl-PL" sz="3200" dirty="0"/>
          </a:p>
          <a:p>
            <a:pPr>
              <a:buNone/>
            </a:pPr>
            <a:endParaRPr lang="pl-PL" sz="3200" dirty="0"/>
          </a:p>
          <a:p>
            <a:pPr>
              <a:buNone/>
            </a:pPr>
            <a:r>
              <a:rPr lang="pl-PL" sz="3200" dirty="0"/>
              <a:t>Słowo i radość</a:t>
            </a:r>
          </a:p>
          <a:p>
            <a:pPr>
              <a:buNone/>
            </a:pPr>
            <a:endParaRPr lang="pl-PL" sz="3200" dirty="0"/>
          </a:p>
          <a:p>
            <a:pPr>
              <a:buNone/>
            </a:pPr>
            <a:r>
              <a:rPr lang="pl-PL" sz="3200" dirty="0"/>
              <a:t>Matka Słowa i Matka radości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Zakończenie </a:t>
            </a:r>
          </a:p>
        </p:txBody>
      </p:sp>
      <p:pic>
        <p:nvPicPr>
          <p:cNvPr id="2051" name="Picture 3" descr="C:\Users\Piotr\Pictures\Figury po malowaniu_kaplica\DSCF302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7043" y="0"/>
            <a:ext cx="3136957" cy="4077072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3200" b="1" dirty="0">
                <a:solidFill>
                  <a:srgbClr val="C00000"/>
                </a:solidFill>
              </a:rPr>
              <a:t>Prolog Ewangelii św. Jana (1, 1-18)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„Osobiste doświadczenie, jakim było spotkanie Chrystusa i pójście za Nim, zrodziło w św. Janie </a:t>
            </a:r>
            <a:r>
              <a:rPr lang="pl-PL" u="sng" dirty="0"/>
              <a:t>głęboką pewność</a:t>
            </a:r>
            <a:r>
              <a:rPr lang="pl-PL" dirty="0"/>
              <a:t>, że Jezus jest wcieloną mądrością Boga, jest Jego odwiecznym Słowem, które stało się śmiertelnym człowiekiem. Niech ten, który „ujrzał i uwierzył”, również nam pomoże oprzeć głowę na piersi Chrystusa” (VD 5).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Główny tekst biblijny </a:t>
            </a:r>
            <a:r>
              <a:rPr lang="pl-PL" dirty="0" err="1"/>
              <a:t>adhortacji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znaczy, że Bóg mówi?</a:t>
            </a:r>
          </a:p>
        </p:txBody>
      </p:sp>
      <p:pic>
        <p:nvPicPr>
          <p:cNvPr id="3075" name="Picture 3" descr="C:\Users\Piotr\Pictures\Ziemia Swieta\IMG_4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928096" cy="3696072"/>
          </a:xfrm>
          <a:prstGeom prst="rect">
            <a:avLst/>
          </a:prstGeom>
          <a:noFill/>
        </p:spPr>
      </p:pic>
      <p:pic>
        <p:nvPicPr>
          <p:cNvPr id="3074" name="Picture 2" descr="C:\Users\Piotr\Pictures\Ziemia Swieta\IMG_430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3861" y="2492896"/>
            <a:ext cx="5820138" cy="4365104"/>
          </a:xfrm>
          <a:prstGeom prst="rect">
            <a:avLst/>
          </a:prstGeo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1A81-AD04-497C-9485-53F137AB8C38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456</TotalTime>
  <Words>2472</Words>
  <Application>Microsoft Office PowerPoint</Application>
  <PresentationFormat>Pokaz na ekranie (4:3)</PresentationFormat>
  <Paragraphs>377</Paragraphs>
  <Slides>53</Slides>
  <Notes>53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60" baseType="lpstr">
      <vt:lpstr>Calibri</vt:lpstr>
      <vt:lpstr>Lucida Sans Unicode</vt:lpstr>
      <vt:lpstr>Verdana</vt:lpstr>
      <vt:lpstr>Wingdings</vt:lpstr>
      <vt:lpstr>Wingdings 2</vt:lpstr>
      <vt:lpstr>Wingdings 3</vt:lpstr>
      <vt:lpstr>Hol</vt:lpstr>
      <vt:lpstr>Bóg, który mówi</vt:lpstr>
      <vt:lpstr>   Benedykt XVI</vt:lpstr>
      <vt:lpstr>Prezentacja programu PowerPoint</vt:lpstr>
      <vt:lpstr>Od Synodu do Adhortacji</vt:lpstr>
      <vt:lpstr>Struktura adhortacji VD</vt:lpstr>
      <vt:lpstr>Część 3: VERBUM MUNDO</vt:lpstr>
      <vt:lpstr>Zakończenie </vt:lpstr>
      <vt:lpstr>Główny tekst biblijny adhortacji</vt:lpstr>
      <vt:lpstr>Co to znaczy, że Bóg mówi?</vt:lpstr>
      <vt:lpstr>Logos-Słowo było na początku</vt:lpstr>
      <vt:lpstr>Prezentacja programu PowerPoint</vt:lpstr>
      <vt:lpstr>Co mamy na myśli, mówiąc „słowo Boże”?</vt:lpstr>
      <vt:lpstr>Co mamy na myśli, mówiąc „słowo Boże”?</vt:lpstr>
      <vt:lpstr>Prezentacja programu PowerPoint</vt:lpstr>
      <vt:lpstr>Zwoje odnalezione w Qumran nad Morzem Martwym</vt:lpstr>
      <vt:lpstr>Słowo Boże w dziele stworzenia</vt:lpstr>
      <vt:lpstr>Św. Bonawentura „Każde stworzenie jest słowem Bożym, ponieważ głosi Boga”. </vt:lpstr>
      <vt:lpstr>Prezentacja programu PowerPoint</vt:lpstr>
      <vt:lpstr>Słowo Boże faktycznie skłania nas do zmiany naszej koncepcji realizmu</vt:lpstr>
      <vt:lpstr>Wcielenie Słowa</vt:lpstr>
      <vt:lpstr>Słowo jest teraz nie tylko słyszalne, nie tylko posiada głos, obecnie Słowo ma widzialne oblicze Jezusa z Nazaretu (VD 12). </vt:lpstr>
      <vt:lpstr>Słowo Krzyża</vt:lpstr>
      <vt:lpstr>„Nie ma słów Słowo Ojca, które uczyniło wszelkie mówiące stworzenie; są bez życia zgasłe oczy Tego, którego słowo i skinienie porusza wszystko, co ma życie”. Maksym Wyznawca przypisuje te słowa Matce Pana.</vt:lpstr>
      <vt:lpstr>Słowo Zmartwychwstania</vt:lpstr>
      <vt:lpstr>Motyw solowy w symfonii zbawienia</vt:lpstr>
      <vt:lpstr>Prezentacja programu PowerPoint</vt:lpstr>
      <vt:lpstr>Prezentacja programu PowerPoint</vt:lpstr>
      <vt:lpstr>Objawienia prywatne</vt:lpstr>
      <vt:lpstr>Słowo Boże a Duch Święty</vt:lpstr>
      <vt:lpstr>Słowo Boże a Tradycja </vt:lpstr>
      <vt:lpstr>Prezentacja programu PowerPoint</vt:lpstr>
      <vt:lpstr>Milczenie Boga</vt:lpstr>
      <vt:lpstr>Prezentacja programu PowerPoint</vt:lpstr>
      <vt:lpstr>Milczenie Boga a modlitwa</vt:lpstr>
      <vt:lpstr>Człowiek odpowiada Bogu</vt:lpstr>
      <vt:lpstr>Prezentacja programu PowerPoint</vt:lpstr>
      <vt:lpstr>Prezentacja programu PowerPoint</vt:lpstr>
      <vt:lpstr>Prezentacja programu PowerPoint</vt:lpstr>
      <vt:lpstr>Grzech jako niesłuchanie Słowa</vt:lpstr>
      <vt:lpstr>Maryja jako wzór wierności Słowu</vt:lpstr>
      <vt:lpstr>Św. Ambroży:  </vt:lpstr>
      <vt:lpstr>Tłumaczenie Pisma w Kościele</vt:lpstr>
      <vt:lpstr>Wiara Kościoła jest kluczem umożliwiającym dostęp do świętego tekstu. </vt:lpstr>
      <vt:lpstr>Prezentacja programu PowerPoint</vt:lpstr>
      <vt:lpstr>Prezentacja programu PowerPoint</vt:lpstr>
      <vt:lpstr>Sens dosłowny i sens duchowy</vt:lpstr>
      <vt:lpstr>Prezentacja programu PowerPoint</vt:lpstr>
      <vt:lpstr>Sens duchowy</vt:lpstr>
      <vt:lpstr>Cztery poziomy tekstu</vt:lpstr>
      <vt:lpstr>Prezentacja programu PowerPoint</vt:lpstr>
      <vt:lpstr>Prezentacja programu PowerPoint</vt:lpstr>
      <vt:lpstr>Święci i interpretacja Pisma </vt:lpstr>
      <vt:lpstr>Świętość związana ze słowem Bożym wpisuje się zatem w tradycję prorocką, w której słowo Boże posługuje się życiem proroka. (VD 48)  Ten sam Duch Święty, który natchnął świętych autorów, pobudza świętych, by oddali życie dla Ewangelii.      Koniec części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Bóg, który mówi</dc:title>
  <dc:creator>Piotr</dc:creator>
  <cp:lastModifiedBy>Piotr Ślęczka SDS</cp:lastModifiedBy>
  <cp:revision>54</cp:revision>
  <dcterms:created xsi:type="dcterms:W3CDTF">2011-05-02T09:03:38Z</dcterms:created>
  <dcterms:modified xsi:type="dcterms:W3CDTF">2023-10-27T08:42:35Z</dcterms:modified>
</cp:coreProperties>
</file>