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6" r:id="rId31"/>
    <p:sldId id="287" r:id="rId32"/>
    <p:sldId id="288" r:id="rId33"/>
    <p:sldId id="289" r:id="rId34"/>
    <p:sldId id="292" r:id="rId35"/>
    <p:sldId id="290" r:id="rId36"/>
    <p:sldId id="291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13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4B408-C6D5-453F-9A85-13F547F41870}" type="datetimeFigureOut">
              <a:rPr lang="pl-PL" smtClean="0"/>
              <a:pPr/>
              <a:t>27.10.2023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608B2-FF74-4AAD-B247-CAF9574A2A5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608B2-FF74-4AAD-B247-CAF9574A2A5F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608B2-FF74-4AAD-B247-CAF9574A2A5F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608B2-FF74-4AAD-B247-CAF9574A2A5F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608B2-FF74-4AAD-B247-CAF9574A2A5F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608B2-FF74-4AAD-B247-CAF9574A2A5F}" type="slidenum">
              <a:rPr lang="pl-PL" smtClean="0"/>
              <a:pPr/>
              <a:t>13</a:t>
            </a:fld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608B2-FF74-4AAD-B247-CAF9574A2A5F}" type="slidenum">
              <a:rPr lang="pl-PL" smtClean="0"/>
              <a:pPr/>
              <a:t>14</a:t>
            </a:fld>
            <a:endParaRPr 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608B2-FF74-4AAD-B247-CAF9574A2A5F}" type="slidenum">
              <a:rPr lang="pl-PL" smtClean="0"/>
              <a:pPr/>
              <a:t>15</a:t>
            </a:fld>
            <a:endParaRPr 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608B2-FF74-4AAD-B247-CAF9574A2A5F}" type="slidenum">
              <a:rPr lang="pl-PL" smtClean="0"/>
              <a:pPr/>
              <a:t>16</a:t>
            </a:fld>
            <a:endParaRPr lang="pl-P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608B2-FF74-4AAD-B247-CAF9574A2A5F}" type="slidenum">
              <a:rPr lang="pl-PL" smtClean="0"/>
              <a:pPr/>
              <a:t>17</a:t>
            </a:fld>
            <a:endParaRPr lang="pl-P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608B2-FF74-4AAD-B247-CAF9574A2A5F}" type="slidenum">
              <a:rPr lang="pl-PL" smtClean="0"/>
              <a:pPr/>
              <a:t>18</a:t>
            </a:fld>
            <a:endParaRPr lang="pl-P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608B2-FF74-4AAD-B247-CAF9574A2A5F}" type="slidenum">
              <a:rPr lang="pl-PL" smtClean="0"/>
              <a:pPr/>
              <a:t>19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608B2-FF74-4AAD-B247-CAF9574A2A5F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608B2-FF74-4AAD-B247-CAF9574A2A5F}" type="slidenum">
              <a:rPr lang="pl-PL" smtClean="0"/>
              <a:pPr/>
              <a:t>20</a:t>
            </a:fld>
            <a:endParaRPr lang="pl-P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608B2-FF74-4AAD-B247-CAF9574A2A5F}" type="slidenum">
              <a:rPr lang="pl-PL" smtClean="0"/>
              <a:pPr/>
              <a:t>21</a:t>
            </a:fld>
            <a:endParaRPr lang="pl-P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608B2-FF74-4AAD-B247-CAF9574A2A5F}" type="slidenum">
              <a:rPr lang="pl-PL" smtClean="0"/>
              <a:pPr/>
              <a:t>22</a:t>
            </a:fld>
            <a:endParaRPr lang="pl-P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608B2-FF74-4AAD-B247-CAF9574A2A5F}" type="slidenum">
              <a:rPr lang="pl-PL" smtClean="0"/>
              <a:pPr/>
              <a:t>23</a:t>
            </a:fld>
            <a:endParaRPr lang="pl-P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608B2-FF74-4AAD-B247-CAF9574A2A5F}" type="slidenum">
              <a:rPr lang="pl-PL" smtClean="0"/>
              <a:pPr/>
              <a:t>24</a:t>
            </a:fld>
            <a:endParaRPr lang="pl-P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608B2-FF74-4AAD-B247-CAF9574A2A5F}" type="slidenum">
              <a:rPr lang="pl-PL" smtClean="0"/>
              <a:pPr/>
              <a:t>25</a:t>
            </a:fld>
            <a:endParaRPr lang="pl-P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608B2-FF74-4AAD-B247-CAF9574A2A5F}" type="slidenum">
              <a:rPr lang="pl-PL" smtClean="0"/>
              <a:pPr/>
              <a:t>26</a:t>
            </a:fld>
            <a:endParaRPr lang="pl-P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608B2-FF74-4AAD-B247-CAF9574A2A5F}" type="slidenum">
              <a:rPr lang="pl-PL" smtClean="0"/>
              <a:pPr/>
              <a:t>27</a:t>
            </a:fld>
            <a:endParaRPr lang="pl-PL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608B2-FF74-4AAD-B247-CAF9574A2A5F}" type="slidenum">
              <a:rPr lang="pl-PL" smtClean="0"/>
              <a:pPr/>
              <a:t>28</a:t>
            </a:fld>
            <a:endParaRPr lang="pl-PL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608B2-FF74-4AAD-B247-CAF9574A2A5F}" type="slidenum">
              <a:rPr lang="pl-PL" smtClean="0"/>
              <a:pPr/>
              <a:t>29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608B2-FF74-4AAD-B247-CAF9574A2A5F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608B2-FF74-4AAD-B247-CAF9574A2A5F}" type="slidenum">
              <a:rPr lang="pl-PL" smtClean="0"/>
              <a:pPr/>
              <a:t>30</a:t>
            </a:fld>
            <a:endParaRPr lang="pl-PL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608B2-FF74-4AAD-B247-CAF9574A2A5F}" type="slidenum">
              <a:rPr lang="pl-PL" smtClean="0"/>
              <a:pPr/>
              <a:t>31</a:t>
            </a:fld>
            <a:endParaRPr lang="pl-PL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608B2-FF74-4AAD-B247-CAF9574A2A5F}" type="slidenum">
              <a:rPr lang="pl-PL" smtClean="0"/>
              <a:pPr/>
              <a:t>32</a:t>
            </a:fld>
            <a:endParaRPr lang="pl-PL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608B2-FF74-4AAD-B247-CAF9574A2A5F}" type="slidenum">
              <a:rPr lang="pl-PL" smtClean="0"/>
              <a:pPr/>
              <a:t>33</a:t>
            </a:fld>
            <a:endParaRPr lang="pl-PL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608B2-FF74-4AAD-B247-CAF9574A2A5F}" type="slidenum">
              <a:rPr lang="pl-PL" smtClean="0"/>
              <a:pPr/>
              <a:t>34</a:t>
            </a:fld>
            <a:endParaRPr lang="pl-PL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608B2-FF74-4AAD-B247-CAF9574A2A5F}" type="slidenum">
              <a:rPr lang="pl-PL" smtClean="0"/>
              <a:pPr/>
              <a:t>35</a:t>
            </a:fld>
            <a:endParaRPr lang="pl-PL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608B2-FF74-4AAD-B247-CAF9574A2A5F}" type="slidenum">
              <a:rPr lang="pl-PL" smtClean="0"/>
              <a:pPr/>
              <a:t>36</a:t>
            </a:fld>
            <a:endParaRPr lang="pl-PL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608B2-FF74-4AAD-B247-CAF9574A2A5F}" type="slidenum">
              <a:rPr lang="pl-PL" smtClean="0"/>
              <a:pPr/>
              <a:t>37</a:t>
            </a:fld>
            <a:endParaRPr lang="pl-PL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608B2-FF74-4AAD-B247-CAF9574A2A5F}" type="slidenum">
              <a:rPr lang="pl-PL" smtClean="0"/>
              <a:pPr/>
              <a:t>38</a:t>
            </a:fld>
            <a:endParaRPr lang="pl-PL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608B2-FF74-4AAD-B247-CAF9574A2A5F}" type="slidenum">
              <a:rPr lang="pl-PL" smtClean="0"/>
              <a:pPr/>
              <a:t>39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608B2-FF74-4AAD-B247-CAF9574A2A5F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608B2-FF74-4AAD-B247-CAF9574A2A5F}" type="slidenum">
              <a:rPr lang="pl-PL" smtClean="0"/>
              <a:pPr/>
              <a:t>40</a:t>
            </a:fld>
            <a:endParaRPr lang="pl-PL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608B2-FF74-4AAD-B247-CAF9574A2A5F}" type="slidenum">
              <a:rPr lang="pl-PL" smtClean="0"/>
              <a:pPr/>
              <a:t>41</a:t>
            </a:fld>
            <a:endParaRPr lang="pl-PL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608B2-FF74-4AAD-B247-CAF9574A2A5F}" type="slidenum">
              <a:rPr lang="pl-PL" smtClean="0"/>
              <a:pPr/>
              <a:t>42</a:t>
            </a:fld>
            <a:endParaRPr lang="pl-PL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608B2-FF74-4AAD-B247-CAF9574A2A5F}" type="slidenum">
              <a:rPr lang="pl-PL" smtClean="0"/>
              <a:pPr/>
              <a:t>43</a:t>
            </a:fld>
            <a:endParaRPr lang="pl-PL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608B2-FF74-4AAD-B247-CAF9574A2A5F}" type="slidenum">
              <a:rPr lang="pl-PL" smtClean="0"/>
              <a:pPr/>
              <a:t>44</a:t>
            </a:fld>
            <a:endParaRPr lang="pl-PL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608B2-FF74-4AAD-B247-CAF9574A2A5F}" type="slidenum">
              <a:rPr lang="pl-PL" smtClean="0"/>
              <a:pPr/>
              <a:t>45</a:t>
            </a:fld>
            <a:endParaRPr lang="pl-PL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608B2-FF74-4AAD-B247-CAF9574A2A5F}" type="slidenum">
              <a:rPr lang="pl-PL" smtClean="0"/>
              <a:pPr/>
              <a:t>46</a:t>
            </a:fld>
            <a:endParaRPr lang="pl-PL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608B2-FF74-4AAD-B247-CAF9574A2A5F}" type="slidenum">
              <a:rPr lang="pl-PL" smtClean="0"/>
              <a:pPr/>
              <a:t>47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608B2-FF74-4AAD-B247-CAF9574A2A5F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608B2-FF74-4AAD-B247-CAF9574A2A5F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608B2-FF74-4AAD-B247-CAF9574A2A5F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608B2-FF74-4AAD-B247-CAF9574A2A5F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608B2-FF74-4AAD-B247-CAF9574A2A5F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461E000-7916-4037-B4B3-E0CBE4E9354C}" type="datetime1">
              <a:rPr lang="pl-PL" smtClean="0"/>
              <a:pPr/>
              <a:t>27.10.2023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9221A81-AD04-497C-9485-53F137AB8C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D22D-C8B1-4129-BEF9-111F9FC099A7}" type="datetime1">
              <a:rPr lang="pl-PL" smtClean="0"/>
              <a:pPr/>
              <a:t>27.10.2023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6E557-62E1-417F-AB41-22091200F7CF}" type="datetime1">
              <a:rPr lang="pl-PL" smtClean="0"/>
              <a:pPr/>
              <a:t>27.10.2023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4193-F2D6-414A-8CD2-3FD95977C670}" type="datetime1">
              <a:rPr lang="pl-PL" smtClean="0"/>
              <a:pPr/>
              <a:t>27.10.2023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0B48-C702-4430-B1C3-CFE120E5B614}" type="datetime1">
              <a:rPr lang="pl-PL" smtClean="0"/>
              <a:pPr/>
              <a:t>27.10.2023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1D77F-A776-4784-9EA4-D6315E9D3157}" type="datetime1">
              <a:rPr lang="pl-PL" smtClean="0"/>
              <a:pPr/>
              <a:t>27.10.2023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14E31-80BC-49C1-8C3B-1BDD6C3E3CD5}" type="datetime1">
              <a:rPr lang="pl-PL" smtClean="0"/>
              <a:pPr/>
              <a:t>27.10.2023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2745-08D5-4E27-B916-12D91CAA82FC}" type="datetime1">
              <a:rPr lang="pl-PL" smtClean="0"/>
              <a:pPr/>
              <a:t>27.10.2023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587B-F067-4A09-82F7-2FDC7953D625}" type="datetime1">
              <a:rPr lang="pl-PL" smtClean="0"/>
              <a:pPr/>
              <a:t>27.10.2023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C6E87C7E-BA28-49DD-AABD-A596C22FA302}" type="datetime1">
              <a:rPr lang="pl-PL" smtClean="0"/>
              <a:pPr/>
              <a:t>27.10.2023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25ADD17-2EEA-49B9-A69D-9C569F938156}" type="datetime1">
              <a:rPr lang="pl-PL" smtClean="0"/>
              <a:pPr/>
              <a:t>27.10.2023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9221A81-AD04-497C-9485-53F137AB8C3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8212B06-68B7-4CF4-B8FE-A5445FBA9A55}" type="datetime1">
              <a:rPr lang="pl-PL" smtClean="0"/>
              <a:pPr/>
              <a:t>27.10.2023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9221A81-AD04-497C-9485-53F137AB8C3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829761"/>
          </a:xfrm>
        </p:spPr>
        <p:txBody>
          <a:bodyPr/>
          <a:lstStyle/>
          <a:p>
            <a:pPr algn="l"/>
            <a:r>
              <a:rPr lang="pl-PL" dirty="0">
                <a:solidFill>
                  <a:srgbClr val="C00000"/>
                </a:solidFill>
                <a:effectLst/>
              </a:rPr>
              <a:t>Słowo w życiu Kościoła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5800" y="3611606"/>
            <a:ext cx="7772400" cy="1401569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pl-PL" sz="3200" dirty="0"/>
              <a:t>Część 2</a:t>
            </a:r>
          </a:p>
          <a:p>
            <a:pPr algn="l"/>
            <a:r>
              <a:rPr lang="pl-PL" sz="3200" dirty="0" err="1"/>
              <a:t>adhortacji</a:t>
            </a:r>
            <a:r>
              <a:rPr lang="pl-PL" sz="3200" dirty="0"/>
              <a:t> apostolskiej „</a:t>
            </a:r>
            <a:r>
              <a:rPr lang="pl-PL" sz="3200" dirty="0" err="1"/>
              <a:t>Verbum</a:t>
            </a:r>
            <a:r>
              <a:rPr lang="pl-PL" sz="3200" dirty="0"/>
              <a:t> Domini” Benedykta XVI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1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4CA8B51-476A-700F-30C9-B4003E9815D8}"/>
              </a:ext>
            </a:extLst>
          </p:cNvPr>
          <p:cNvSpPr txBox="1"/>
          <p:nvPr/>
        </p:nvSpPr>
        <p:spPr>
          <a:xfrm>
            <a:off x="827584" y="5762973"/>
            <a:ext cx="45867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ks. Piotr Ślęczka SDS</a:t>
            </a:r>
          </a:p>
          <a:p>
            <a:r>
              <a:rPr lang="pl-PL" dirty="0"/>
              <a:t>CFD Trzebinia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18458"/>
          </a:xfrm>
        </p:spPr>
        <p:txBody>
          <a:bodyPr>
            <a:normAutofit/>
          </a:bodyPr>
          <a:lstStyle/>
          <a:p>
            <a:r>
              <a:rPr lang="pl-PL" sz="3200" dirty="0"/>
              <a:t>Dla wiernych musi być jasne,</a:t>
            </a:r>
            <a:br>
              <a:rPr lang="pl-PL" sz="3200" dirty="0"/>
            </a:br>
            <a:r>
              <a:rPr lang="pl-PL" sz="3200" dirty="0"/>
              <a:t>że kaznodziei zależy</a:t>
            </a:r>
            <a:br>
              <a:rPr lang="pl-PL" sz="3200" dirty="0"/>
            </a:br>
            <a:r>
              <a:rPr lang="pl-PL" sz="3200" dirty="0"/>
              <a:t>na ukazaniu Chrystusa,</a:t>
            </a:r>
            <a:br>
              <a:rPr lang="pl-PL" sz="3200" dirty="0"/>
            </a:br>
            <a:r>
              <a:rPr lang="pl-PL" sz="3200" dirty="0"/>
              <a:t>który powinien być</a:t>
            </a:r>
            <a:br>
              <a:rPr lang="pl-PL" sz="3200" dirty="0"/>
            </a:br>
            <a:r>
              <a:rPr lang="pl-PL" sz="3200" dirty="0"/>
              <a:t>w </a:t>
            </a:r>
            <a:r>
              <a:rPr lang="pl-PL" sz="3200" dirty="0" err="1"/>
              <a:t>centrum</a:t>
            </a:r>
            <a:br>
              <a:rPr lang="pl-PL" sz="3200" dirty="0"/>
            </a:br>
            <a:r>
              <a:rPr lang="pl-PL" sz="3200" dirty="0"/>
              <a:t>każdej homilii. </a:t>
            </a:r>
            <a:endParaRPr lang="pl-PL" sz="3200" b="0" dirty="0"/>
          </a:p>
        </p:txBody>
      </p:sp>
      <p:pic>
        <p:nvPicPr>
          <p:cNvPr id="3074" name="Picture 2" descr="C:\Users\Piotr\Pictures\Droga krzyżowa_marzec 2010\DSCF306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9528" y="2332038"/>
            <a:ext cx="3394472" cy="4525962"/>
          </a:xfrm>
          <a:prstGeom prst="rect">
            <a:avLst/>
          </a:prstGeom>
          <a:noFill/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3200" dirty="0"/>
              <a:t>Słowo Boże jest słowem pojednania, ponieważ w nim Bóg pojednał ze sobą wszystko (por. </a:t>
            </a:r>
            <a:r>
              <a:rPr lang="pl-PL" sz="3200" i="1" dirty="0"/>
              <a:t>2 Kor </a:t>
            </a:r>
            <a:r>
              <a:rPr lang="pl-PL" sz="3200" dirty="0"/>
              <a:t>5, 18-20).</a:t>
            </a:r>
          </a:p>
          <a:p>
            <a:pPr>
              <a:buNone/>
            </a:pPr>
            <a:endParaRPr lang="pl-PL" sz="3200" dirty="0"/>
          </a:p>
          <a:p>
            <a:pPr>
              <a:buNone/>
            </a:pPr>
            <a:endParaRPr lang="pl-PL" sz="3200" dirty="0"/>
          </a:p>
          <a:p>
            <a:r>
              <a:rPr lang="pl-PL" sz="3200" dirty="0"/>
              <a:t>Podobnie jak Słowo odsłania prawdę o grzechu, tak też prowadzi do odkrycia na nowo Boga jako Ojca miłosierdzia.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Słowo Boże i pojednanie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314595"/>
          </a:xfrm>
        </p:spPr>
        <p:txBody>
          <a:bodyPr/>
          <a:lstStyle/>
          <a:p>
            <a:r>
              <a:rPr lang="pl-PL" dirty="0"/>
              <a:t>Dla pogłębienia pojednawczej mocy słowa Bożego zaleca się, aby każdy penitent przygotował się do spowiedzi</a:t>
            </a:r>
          </a:p>
          <a:p>
            <a:pPr>
              <a:buNone/>
            </a:pPr>
            <a:r>
              <a:rPr lang="pl-PL" dirty="0"/>
              <a:t>	rozważając odpowiedni</a:t>
            </a:r>
          </a:p>
          <a:p>
            <a:pPr>
              <a:buNone/>
            </a:pPr>
            <a:r>
              <a:rPr lang="pl-PL" dirty="0"/>
              <a:t>	fragment Pisma świętego,</a:t>
            </a:r>
          </a:p>
          <a:p>
            <a:pPr>
              <a:buNone/>
            </a:pPr>
            <a:r>
              <a:rPr lang="pl-PL" dirty="0"/>
              <a:t>	i miał możliwość</a:t>
            </a:r>
          </a:p>
          <a:p>
            <a:pPr>
              <a:buNone/>
            </a:pPr>
            <a:r>
              <a:rPr lang="pl-PL" dirty="0"/>
              <a:t>	rozpoczęcia spowiedzi</a:t>
            </a:r>
          </a:p>
          <a:p>
            <a:pPr>
              <a:buNone/>
            </a:pPr>
            <a:r>
              <a:rPr lang="pl-PL" dirty="0"/>
              <a:t>	od czytania lub wysłuchania</a:t>
            </a:r>
          </a:p>
          <a:p>
            <a:pPr>
              <a:buNone/>
            </a:pPr>
            <a:r>
              <a:rPr lang="pl-PL" dirty="0"/>
              <a:t>	przestrogi biblijnej</a:t>
            </a:r>
          </a:p>
          <a:p>
            <a:pPr>
              <a:buNone/>
            </a:pPr>
            <a:r>
              <a:rPr lang="pl-PL" dirty="0"/>
              <a:t>	</a:t>
            </a:r>
          </a:p>
          <a:p>
            <a:pPr>
              <a:buNone/>
            </a:pPr>
            <a:r>
              <a:rPr lang="pl-PL" dirty="0"/>
              <a:t>	(VD 61).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060848"/>
            <a:ext cx="3275855" cy="46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Liczne stronice Pisma świętego opisują pociechę, umocnienie i uzdrowienie, będące efektem działania Boga. Zwłaszcza trzeba pamiętać, że Jezusowi bliscy byli cierpiący i że On sam, wcielone Słowo Boże, wziął na siebie nasze boleści i cierpiał z miłości do człowieka, nadając tym samym sens chorobie i śmierci.</a:t>
            </a:r>
          </a:p>
          <a:p>
            <a:pPr lvl="1">
              <a:buNone/>
            </a:pPr>
            <a:r>
              <a:rPr lang="pl-PL" dirty="0"/>
              <a:t>(VD 61)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Słowo Boże i sakrament chorych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13</a:t>
            </a:fld>
            <a:endParaRPr lang="pl-PL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38338"/>
          </a:xfrm>
        </p:spPr>
        <p:txBody>
          <a:bodyPr>
            <a:normAutofit fontScale="90000"/>
          </a:bodyPr>
          <a:lstStyle/>
          <a:p>
            <a:r>
              <a:rPr lang="pl-PL" sz="3600" dirty="0"/>
              <a:t>Byłoby dobrze, gdyby w parafiach, a zwłaszcza w szpitalach, w zależności od okoliczności, udzielano sakramentu chorych w formie wspólnotowej.</a:t>
            </a:r>
            <a:br>
              <a:rPr lang="pl-PL" dirty="0"/>
            </a:br>
            <a:endParaRPr lang="pl-PL" dirty="0"/>
          </a:p>
        </p:txBody>
      </p:sp>
      <p:pic>
        <p:nvPicPr>
          <p:cNvPr id="6146" name="Picture 2" descr="C:\Users\Piotr\Downloads\ksiadz0706b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492896"/>
            <a:ext cx="5436096" cy="4077072"/>
          </a:xfrm>
          <a:prstGeom prst="rect">
            <a:avLst/>
          </a:prstGeom>
          <a:noFill/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14</a:t>
            </a:fld>
            <a:endParaRPr lang="pl-PL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395944"/>
          </a:xfrm>
        </p:spPr>
        <p:txBody>
          <a:bodyPr>
            <a:normAutofit/>
          </a:bodyPr>
          <a:lstStyle/>
          <a:p>
            <a:r>
              <a:rPr lang="pl-PL" dirty="0"/>
              <a:t>Słowo może być wypowiedziane i usłyszane jedynie w ciszy, zewnętrznej i wewnętrznej.</a:t>
            </a:r>
          </a:p>
          <a:p>
            <a:pPr>
              <a:buNone/>
            </a:pPr>
            <a:endParaRPr lang="pl-PL" dirty="0"/>
          </a:p>
          <a:p>
            <a:r>
              <a:rPr lang="pl-PL" dirty="0"/>
              <a:t>Nasze czasy nie sprzyjają skupieniu i niekiedy ma się wrażenie, że oderwanie się choćby na chwilę od środków masowego przekazu budzi niemal lęk.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rgbClr val="C00000"/>
                </a:solidFill>
              </a:rPr>
              <a:t>Słowo i milczenie </a:t>
            </a:r>
            <a:r>
              <a:rPr lang="pl-PL" sz="2800" dirty="0">
                <a:solidFill>
                  <a:srgbClr val="C00000"/>
                </a:solidFill>
              </a:rPr>
              <a:t>(VD 66)</a:t>
            </a:r>
          </a:p>
        </p:txBody>
      </p:sp>
      <p:pic>
        <p:nvPicPr>
          <p:cNvPr id="5122" name="Picture 2" descr="C:\Users\Piotr\Pictures\DSC_0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220824"/>
            <a:ext cx="3888432" cy="2594670"/>
          </a:xfrm>
          <a:prstGeom prst="rect">
            <a:avLst/>
          </a:prstGeom>
          <a:noFill/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15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098571"/>
          </a:xfrm>
        </p:spPr>
        <p:txBody>
          <a:bodyPr>
            <a:noAutofit/>
          </a:bodyPr>
          <a:lstStyle/>
          <a:p>
            <a:r>
              <a:rPr lang="pl-PL" sz="3200" dirty="0"/>
              <a:t>Odkrycie na nowo, że słowo Boże odgrywa centralną rolę w życiu Kościoła, oznacza również odkrycie sensu skupienia i wewnętrznego spokoju.</a:t>
            </a:r>
          </a:p>
          <a:p>
            <a:r>
              <a:rPr lang="pl-PL" sz="3200" dirty="0"/>
              <a:t>Tajemnice Chrystusa wiążą się z milczeniem i tylko w ciszy Słowo może w nas zagościć, jak w przypadku Maryi, niewiasty, w której Słowo było nieodłącznie związane z milczeniem. 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16</a:t>
            </a:fld>
            <a:endParaRPr lang="pl-PL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530619"/>
          </a:xfrm>
        </p:spPr>
        <p:txBody>
          <a:bodyPr/>
          <a:lstStyle/>
          <a:p>
            <a:r>
              <a:rPr lang="pl-PL" dirty="0"/>
              <a:t>Niech wartość milczenia uwidacznia się w szczególności </a:t>
            </a:r>
            <a:r>
              <a:rPr lang="pl-PL" b="1" i="1" dirty="0"/>
              <a:t>liturgia Słowa</a:t>
            </a:r>
            <a:r>
              <a:rPr lang="pl-PL" b="1" dirty="0"/>
              <a:t>, którą « należy sprawować tak, aby sprzyjała medytacji ». Milczenie, kiedy jest przewidziane, należy traktować « jako część celebracji</a:t>
            </a:r>
            <a:r>
              <a:rPr lang="pl-PL" dirty="0"/>
              <a:t>».</a:t>
            </a:r>
          </a:p>
          <a:p>
            <a:pPr>
              <a:buNone/>
            </a:pPr>
            <a:endParaRPr lang="pl-PL" dirty="0"/>
          </a:p>
          <a:p>
            <a:r>
              <a:rPr lang="pl-PL" sz="2400" i="1" dirty="0"/>
              <a:t>Papież Benedykt XVI sam praktykuje</a:t>
            </a:r>
          </a:p>
          <a:p>
            <a:pPr>
              <a:buNone/>
            </a:pPr>
            <a:r>
              <a:rPr lang="pl-PL" sz="2400" i="1" dirty="0"/>
              <a:t>	chwilę milczenia po homilii</a:t>
            </a:r>
          </a:p>
          <a:p>
            <a:pPr>
              <a:buNone/>
            </a:pPr>
            <a:r>
              <a:rPr lang="pl-PL" sz="2400" i="1" dirty="0"/>
              <a:t>	/por. Msza św. beatyfikacyjna</a:t>
            </a:r>
          </a:p>
          <a:p>
            <a:pPr>
              <a:buNone/>
            </a:pPr>
            <a:r>
              <a:rPr lang="pl-PL" sz="2400" i="1" dirty="0"/>
              <a:t>	Jana Pawła II i prośba o milczenie</a:t>
            </a:r>
          </a:p>
          <a:p>
            <a:pPr>
              <a:buNone/>
            </a:pPr>
            <a:r>
              <a:rPr lang="pl-PL" sz="2400" i="1" dirty="0"/>
              <a:t>	całego zgromadzenia liturgicznego</a:t>
            </a:r>
          </a:p>
          <a:p>
            <a:pPr>
              <a:buNone/>
            </a:pPr>
            <a:r>
              <a:rPr lang="pl-PL" sz="2400" i="1" dirty="0"/>
              <a:t>	po homilii/.</a:t>
            </a:r>
            <a:endParaRPr lang="pl-PL" sz="2400" dirty="0"/>
          </a:p>
          <a:p>
            <a:endParaRPr lang="pl-PL" dirty="0"/>
          </a:p>
        </p:txBody>
      </p:sp>
      <p:pic>
        <p:nvPicPr>
          <p:cNvPr id="6147" name="Picture 3" descr="C:\Users\Piotr\Pictures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1" y="2546313"/>
            <a:ext cx="2771800" cy="4311688"/>
          </a:xfrm>
          <a:prstGeom prst="rect">
            <a:avLst/>
          </a:prstGeom>
          <a:noFill/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17</a:t>
            </a:fld>
            <a:endParaRPr lang="pl-PL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44016"/>
          </a:xfrm>
        </p:spPr>
        <p:txBody>
          <a:bodyPr>
            <a:normAutofit/>
          </a:bodyPr>
          <a:lstStyle/>
          <a:p>
            <a:r>
              <a:rPr lang="pl-PL" sz="3000" dirty="0"/>
              <a:t>Przygotowujący się do kapłaństwa służebnego winni pogłębiać osobistą więź ze słowem Bożym, </a:t>
            </a:r>
            <a:r>
              <a:rPr lang="pl-PL" sz="3000" dirty="0">
                <a:solidFill>
                  <a:srgbClr val="C00000"/>
                </a:solidFill>
              </a:rPr>
              <a:t>szczególnie w </a:t>
            </a:r>
            <a:r>
              <a:rPr lang="pl-PL" sz="3000" i="1" dirty="0">
                <a:solidFill>
                  <a:srgbClr val="C00000"/>
                </a:solidFill>
              </a:rPr>
              <a:t>lectio divina</a:t>
            </a:r>
            <a:r>
              <a:rPr lang="pl-PL" sz="3000" dirty="0"/>
              <a:t>.</a:t>
            </a:r>
          </a:p>
          <a:p>
            <a:r>
              <a:rPr lang="pl-PL" sz="3000" dirty="0"/>
              <a:t>Przez taką więź umacnia się samo powołanie: w świetle i w mocy słowa Bożego można bowiem odkryć, zrozumieć i pokochać własne powołanie, pójść za nim i wypełnić swoją misję.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Słowo Boże i formacja </a:t>
            </a:r>
            <a:r>
              <a:rPr lang="pl-PL" sz="2800" dirty="0">
                <a:solidFill>
                  <a:srgbClr val="C00000"/>
                </a:solidFill>
              </a:rPr>
              <a:t>(VD 82)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18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248472"/>
          </a:xfrm>
        </p:spPr>
        <p:txBody>
          <a:bodyPr>
            <a:normAutofit/>
          </a:bodyPr>
          <a:lstStyle/>
          <a:p>
            <a:pPr>
              <a:buNone/>
            </a:pPr>
            <a:endParaRPr lang="pl-PL" sz="3200" dirty="0"/>
          </a:p>
          <a:p>
            <a:endParaRPr lang="pl-PL" sz="3200" dirty="0"/>
          </a:p>
          <a:p>
            <a:endParaRPr lang="pl-PL" sz="3200" dirty="0"/>
          </a:p>
          <a:p>
            <a:endParaRPr lang="pl-PL" sz="3200" dirty="0"/>
          </a:p>
          <a:p>
            <a:endParaRPr lang="pl-PL" sz="3200" dirty="0"/>
          </a:p>
          <a:p>
            <a:r>
              <a:rPr lang="pl-PL" sz="3200" dirty="0"/>
              <a:t>Synod przypomniał, że «rodzi się ono ze słuchania słowa Bożego i przyjmuje Ewangelię jako swoją normę życia».</a:t>
            </a:r>
          </a:p>
          <a:p>
            <a:pPr>
              <a:buNone/>
            </a:pPr>
            <a:endParaRPr lang="pl-PL" sz="3200" dirty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solidFill>
                  <a:srgbClr val="C00000"/>
                </a:solidFill>
              </a:rPr>
              <a:t>Słowo Boże i życie konsekrowane (VD 83)</a:t>
            </a:r>
          </a:p>
        </p:txBody>
      </p:sp>
      <p:pic>
        <p:nvPicPr>
          <p:cNvPr id="7173" name="Picture 5" descr="C:\Users\Piotr\Pictures\ROD\2010-2011\rekolekcje LD\na www\DSC_00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980728"/>
            <a:ext cx="4895822" cy="3267523"/>
          </a:xfrm>
          <a:prstGeom prst="rect">
            <a:avLst/>
          </a:prstGeom>
          <a:noFill/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19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386603"/>
          </a:xfrm>
        </p:spPr>
        <p:txBody>
          <a:bodyPr>
            <a:normAutofit/>
          </a:bodyPr>
          <a:lstStyle/>
          <a:p>
            <a:r>
              <a:rPr lang="pl-PL" sz="3200" dirty="0"/>
              <a:t>Kościół jest wspólnotą, która słucha słowa Bożego i je głosi. Kościół nie żyje samym sobą, lecz Ewangelią,</a:t>
            </a:r>
          </a:p>
          <a:p>
            <a:pPr>
              <a:buNone/>
            </a:pPr>
            <a:r>
              <a:rPr lang="pl-PL" sz="3200" dirty="0"/>
              <a:t>	z której zawsze</a:t>
            </a:r>
          </a:p>
          <a:p>
            <a:pPr>
              <a:buNone/>
            </a:pPr>
            <a:r>
              <a:rPr lang="pl-PL" sz="3200" dirty="0"/>
              <a:t>	i wciąż na nowo</a:t>
            </a:r>
          </a:p>
          <a:p>
            <a:pPr>
              <a:buNone/>
            </a:pPr>
            <a:r>
              <a:rPr lang="pl-PL" sz="3200" dirty="0"/>
              <a:t>	czerpie wskazania</a:t>
            </a:r>
          </a:p>
          <a:p>
            <a:pPr>
              <a:buNone/>
            </a:pPr>
            <a:r>
              <a:rPr lang="pl-PL" sz="3200" dirty="0"/>
              <a:t>	na dalszą drogę</a:t>
            </a:r>
          </a:p>
          <a:p>
            <a:pPr>
              <a:buNone/>
            </a:pPr>
            <a:r>
              <a:rPr lang="pl-PL" sz="3200" dirty="0"/>
              <a:t>	(VD 51).</a:t>
            </a:r>
          </a:p>
          <a:p>
            <a:endParaRPr lang="pl-PL" sz="3200" dirty="0"/>
          </a:p>
        </p:txBody>
      </p:sp>
      <p:pic>
        <p:nvPicPr>
          <p:cNvPr id="1027" name="Picture 3" descr="C:\Users\Piotr\Pictures\IMG_34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996952"/>
            <a:ext cx="2386439" cy="2904773"/>
          </a:xfrm>
          <a:prstGeom prst="rect">
            <a:avLst/>
          </a:prstGeom>
          <a:noFill/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309320"/>
          </a:xfrm>
        </p:spPr>
        <p:txBody>
          <a:bodyPr>
            <a:normAutofit/>
          </a:bodyPr>
          <a:lstStyle/>
          <a:p>
            <a:r>
              <a:rPr lang="pl-PL" sz="3200" dirty="0"/>
              <a:t>Życie będące naśladowaniem Chrystusa czystego, ubogiego i posłusznego staje się w ten sposób «żywą egzegezą słowa Bożego».</a:t>
            </a:r>
          </a:p>
          <a:p>
            <a:r>
              <a:rPr lang="pl-PL" sz="3200" dirty="0"/>
              <a:t>Duch Święty, w którego mocy została napisana Biblia, jest tym samym, który oświeca nowym światłem słowo Boże, skierowane do założycieli i założycielek. Z niego wziął początek każdy charyzmat, a każda Reguła chce być tego wyrazem.</a:t>
            </a:r>
          </a:p>
          <a:p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20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530619"/>
          </a:xfrm>
        </p:spPr>
        <p:txBody>
          <a:bodyPr>
            <a:noAutofit/>
          </a:bodyPr>
          <a:lstStyle/>
          <a:p>
            <a:r>
              <a:rPr lang="pl-PL" sz="3000" dirty="0"/>
              <a:t>Chciałbym przypomnieć, że wielka tradycja monastyczna zawsze uważała za konstytutywny element swojej </a:t>
            </a:r>
            <a:r>
              <a:rPr lang="pl-PL" sz="3000" dirty="0" err="1"/>
              <a:t>duchowości</a:t>
            </a:r>
            <a:r>
              <a:rPr lang="pl-PL" sz="3000" dirty="0"/>
              <a:t> medytację nad Pismem świętym, zwłaszcza w formie </a:t>
            </a:r>
            <a:r>
              <a:rPr lang="pl-PL" sz="3000" i="1" dirty="0"/>
              <a:t>lectio divina</a:t>
            </a:r>
            <a:r>
              <a:rPr lang="pl-PL" sz="3000" dirty="0"/>
              <a:t>. </a:t>
            </a:r>
          </a:p>
        </p:txBody>
      </p:sp>
      <p:pic>
        <p:nvPicPr>
          <p:cNvPr id="8194" name="Picture 2" descr="C:\Users\Piotr\Pictures\2009-08-10 Rocca di Garda 2009\Rocca 2009\IMG_33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924944"/>
            <a:ext cx="5000104" cy="3750078"/>
          </a:xfrm>
          <a:prstGeom prst="rect">
            <a:avLst/>
          </a:prstGeom>
          <a:noFill/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21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60640"/>
          </a:xfrm>
        </p:spPr>
        <p:txBody>
          <a:bodyPr>
            <a:normAutofit/>
          </a:bodyPr>
          <a:lstStyle/>
          <a:p>
            <a:r>
              <a:rPr lang="pl-PL" sz="3000" dirty="0"/>
              <a:t>Również dzisiaj dawne i nowe formy specjalnej konsekracji mają być prawdziwymi szkołami życia duchowego, w których czyta się Pismo według Ducha Świętego w Kościele, tak by cały lud Boży mógł z tego odnieść korzyść. </a:t>
            </a:r>
          </a:p>
          <a:p>
            <a:pPr>
              <a:buNone/>
            </a:pPr>
            <a:endParaRPr lang="pl-PL" sz="3000" dirty="0"/>
          </a:p>
          <a:p>
            <a:r>
              <a:rPr lang="pl-PL" sz="3000" dirty="0"/>
              <a:t>Dlatego Synod zaleca, aby we wspólnotach życia konsekrowanego nigdy nie zabrakło solidnej formacji do pełnego wiary czytania Biblii.</a:t>
            </a:r>
          </a:p>
          <a:p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22</a:t>
            </a:fld>
            <a:endParaRPr lang="pl-PL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pl-PL" b="1" dirty="0"/>
          </a:p>
          <a:p>
            <a:r>
              <a:rPr lang="pl-PL" sz="3200" dirty="0"/>
              <a:t>Słowo Boże leży u podstaw każdej autentycznej </a:t>
            </a:r>
            <a:r>
              <a:rPr lang="pl-PL" sz="3200" dirty="0" err="1"/>
              <a:t>duchowości</a:t>
            </a:r>
            <a:r>
              <a:rPr lang="pl-PL" sz="3200" dirty="0"/>
              <a:t> chrześcijańskiej.</a:t>
            </a:r>
          </a:p>
          <a:p>
            <a:endParaRPr lang="pl-PL" sz="3200" dirty="0"/>
          </a:p>
          <a:p>
            <a:endParaRPr lang="pl-PL" sz="3200" dirty="0"/>
          </a:p>
          <a:p>
            <a:r>
              <a:rPr lang="pl-PL" sz="3200" dirty="0"/>
              <a:t>Spośród różnych sposobów zbliżania się do świętego tekstu Synod wyróżnił starożytną praktykę modlitwy </a:t>
            </a:r>
            <a:r>
              <a:rPr lang="pl-PL" sz="3200" i="1" dirty="0"/>
              <a:t>lectio divina</a:t>
            </a:r>
            <a:r>
              <a:rPr lang="pl-PL" sz="3200" dirty="0"/>
              <a:t>.</a:t>
            </a:r>
          </a:p>
          <a:p>
            <a:endParaRPr lang="pl-PL" sz="3200" dirty="0"/>
          </a:p>
          <a:p>
            <a:pPr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498178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rgbClr val="C00000"/>
                </a:solidFill>
              </a:rPr>
              <a:t>Modlitewne czytanie Pisma Świętego i lectio divina (VD 86, 87)</a:t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23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530619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pl-PL" sz="4600" b="1" dirty="0">
                <a:solidFill>
                  <a:srgbClr val="FF0000"/>
                </a:solidFill>
              </a:rPr>
              <a:t>Orygenes:</a:t>
            </a:r>
          </a:p>
          <a:p>
            <a:endParaRPr lang="pl-PL" sz="3200" dirty="0"/>
          </a:p>
          <a:p>
            <a:r>
              <a:rPr lang="pl-PL" sz="5800" dirty="0"/>
              <a:t>Zrozumienie Pism, bardziej niż studiowania, wymaga zażyłości z  Chrystusem i modlitwy.</a:t>
            </a:r>
          </a:p>
          <a:p>
            <a:endParaRPr lang="pl-PL" sz="5800" dirty="0"/>
          </a:p>
          <a:p>
            <a:pPr>
              <a:buNone/>
            </a:pPr>
            <a:endParaRPr lang="pl-PL" sz="5800" dirty="0"/>
          </a:p>
          <a:p>
            <a:r>
              <a:rPr lang="pl-PL" sz="5800" dirty="0"/>
              <a:t>Oddaj się </a:t>
            </a:r>
            <a:r>
              <a:rPr lang="pl-PL" sz="5800" i="1" dirty="0"/>
              <a:t>lectio </a:t>
            </a:r>
            <a:r>
              <a:rPr lang="pl-PL" sz="5800" dirty="0"/>
              <a:t>Bożych Pism; przykładaj się do tego wytrwale. Podejmuj się </a:t>
            </a:r>
            <a:r>
              <a:rPr lang="pl-PL" sz="5800" i="1" dirty="0"/>
              <a:t>lectio </a:t>
            </a:r>
            <a:r>
              <a:rPr lang="pl-PL" sz="5800" dirty="0"/>
              <a:t>z zamiarem uwierzenia Bogu i przypodobania się Mu.</a:t>
            </a:r>
          </a:p>
          <a:p>
            <a:endParaRPr lang="pl-PL" sz="3200" dirty="0"/>
          </a:p>
          <a:p>
            <a:pPr>
              <a:buNone/>
            </a:pPr>
            <a:r>
              <a:rPr lang="pl-PL" sz="3200" dirty="0"/>
              <a:t>	</a:t>
            </a:r>
          </a:p>
          <a:p>
            <a:endParaRPr lang="pl-PL" sz="3200" dirty="0"/>
          </a:p>
          <a:p>
            <a:pPr>
              <a:buNone/>
            </a:pP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24</a:t>
            </a:fld>
            <a:endParaRPr lang="pl-PL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530619"/>
          </a:xfrm>
        </p:spPr>
        <p:txBody>
          <a:bodyPr>
            <a:normAutofit/>
          </a:bodyPr>
          <a:lstStyle/>
          <a:p>
            <a:pPr>
              <a:buNone/>
            </a:pPr>
            <a:endParaRPr lang="pl-PL" sz="3200" dirty="0"/>
          </a:p>
          <a:p>
            <a:r>
              <a:rPr lang="pl-PL" sz="3200" dirty="0"/>
              <a:t>Jeśli podczas </a:t>
            </a:r>
            <a:r>
              <a:rPr lang="pl-PL" sz="3200" i="1" dirty="0"/>
              <a:t>lectio </a:t>
            </a:r>
            <a:r>
              <a:rPr lang="pl-PL" sz="3200" dirty="0"/>
              <a:t>staniesz przed zamkniętymi drzwiami, zakołataj, a otworzy ci stróż, o którym Jezus powiedział: „Dozorca mu je otworzy”. Oddając się w taki sposób </a:t>
            </a:r>
            <a:r>
              <a:rPr lang="pl-PL" sz="3200" i="1" dirty="0"/>
              <a:t>lectio divina</a:t>
            </a:r>
            <a:r>
              <a:rPr lang="pl-PL" sz="3200" dirty="0"/>
              <a:t>, szukaj uczciwie i z niezachwianą ufnością w Bogu sensu Bożych Pism, jaki w nich się kryje w wielkiej mierze. </a:t>
            </a:r>
          </a:p>
          <a:p>
            <a:endParaRPr lang="pl-PL" sz="3200" dirty="0"/>
          </a:p>
          <a:p>
            <a:pPr>
              <a:buNone/>
            </a:pP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25</a:t>
            </a:fld>
            <a:endParaRPr lang="pl-PL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530619"/>
          </a:xfrm>
        </p:spPr>
        <p:txBody>
          <a:bodyPr>
            <a:normAutofit/>
          </a:bodyPr>
          <a:lstStyle/>
          <a:p>
            <a:pPr>
              <a:buNone/>
            </a:pPr>
            <a:endParaRPr lang="pl-PL" sz="3200" dirty="0"/>
          </a:p>
          <a:p>
            <a:r>
              <a:rPr lang="pl-PL" sz="3200" dirty="0"/>
              <a:t>Jeśli podczas </a:t>
            </a:r>
            <a:r>
              <a:rPr lang="pl-PL" sz="3200" i="1" dirty="0"/>
              <a:t>lectio </a:t>
            </a:r>
            <a:r>
              <a:rPr lang="pl-PL" sz="3200" dirty="0"/>
              <a:t>staniesz przed zamkniętymi drzwiami, zakołataj, a otworzy ci stróż, o którym Jezus powiedział: „Dozorca mu je otworzy”. Oddając się w taki sposób </a:t>
            </a:r>
            <a:r>
              <a:rPr lang="pl-PL" sz="3200" i="1" dirty="0"/>
              <a:t>lectio divina</a:t>
            </a:r>
            <a:r>
              <a:rPr lang="pl-PL" sz="3200" dirty="0"/>
              <a:t>, szukaj uczciwie i z niezachwianą ufnością w Bogu sensu Bożych Pism, jaki w nich się kryje w wielkiej mierze. </a:t>
            </a:r>
          </a:p>
          <a:p>
            <a:endParaRPr lang="pl-PL" sz="3200" dirty="0"/>
          </a:p>
          <a:p>
            <a:pPr>
              <a:buNone/>
            </a:pP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26</a:t>
            </a:fld>
            <a:endParaRPr lang="pl-PL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3672408"/>
          </a:xfrm>
        </p:spPr>
        <p:txBody>
          <a:bodyPr>
            <a:normAutofit/>
          </a:bodyPr>
          <a:lstStyle/>
          <a:p>
            <a:pPr>
              <a:buNone/>
            </a:pPr>
            <a:endParaRPr lang="pl-PL" sz="3200" dirty="0"/>
          </a:p>
          <a:p>
            <a:r>
              <a:rPr lang="pl-PL" sz="3200" dirty="0"/>
              <a:t>Nie powinieneś jednak poprzestawać na kołataniu i szukaniu: do zrozumienia spraw Bożych jest ci absolutnie potrzebna </a:t>
            </a:r>
            <a:r>
              <a:rPr lang="pl-PL" sz="3200" i="1" dirty="0" err="1"/>
              <a:t>oratio</a:t>
            </a:r>
            <a:r>
              <a:rPr lang="pl-PL" sz="3200" dirty="0"/>
              <a:t>.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1027" name="Picture 3" descr="C:\Users\Piotr\Pictures\Nikon Transfer 2\Szkola Formatorek Zakonnych 2011\DSC_00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212976"/>
            <a:ext cx="5508104" cy="3666333"/>
          </a:xfrm>
          <a:prstGeom prst="rect">
            <a:avLst/>
          </a:prstGeom>
          <a:noFill/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27</a:t>
            </a:fld>
            <a:endParaRPr lang="pl-PL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76664"/>
          </a:xfrm>
        </p:spPr>
        <p:txBody>
          <a:bodyPr>
            <a:normAutofit/>
          </a:bodyPr>
          <a:lstStyle/>
          <a:p>
            <a:r>
              <a:rPr lang="pl-PL" dirty="0"/>
              <a:t>Uprzywilejowanym miejscem modlitewnego czytania Pisma świętego jest liturgia, a zwłaszcza Eucharystia, w której gdy celebruje się ciało i krew Chrystusa w sakramencie, staje się obecne pośród nas samo Słowo.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pl-PL" sz="2400" dirty="0">
                <a:solidFill>
                  <a:srgbClr val="FF0000"/>
                </a:solidFill>
              </a:rPr>
              <a:t>Koniec części 2</a:t>
            </a:r>
          </a:p>
          <a:p>
            <a:pPr>
              <a:buNone/>
            </a:pPr>
            <a:endParaRPr lang="pl-PL" dirty="0"/>
          </a:p>
          <a:p>
            <a:endParaRPr lang="pl-PL" dirty="0"/>
          </a:p>
        </p:txBody>
      </p:sp>
      <p:pic>
        <p:nvPicPr>
          <p:cNvPr id="2050" name="Picture 2" descr="C:\Users\Piotr\Pictures\2009-08-10 Rocca di Garda 2009\Rocca 2009\IMG_33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946" y="3068960"/>
            <a:ext cx="5052053" cy="3789040"/>
          </a:xfrm>
          <a:prstGeom prst="rect">
            <a:avLst/>
          </a:prstGeom>
          <a:noFill/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28</a:t>
            </a:fld>
            <a:endParaRPr lang="pl-PL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829761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>
                <a:solidFill>
                  <a:srgbClr val="FF0000"/>
                </a:solidFill>
              </a:rPr>
              <a:t>Posłannictwo Kościoła: głoszenie Słowa Bożego światu.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5800" y="3611606"/>
            <a:ext cx="7772400" cy="1401569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pl-PL" sz="3200" dirty="0"/>
              <a:t>Część 3</a:t>
            </a:r>
          </a:p>
          <a:p>
            <a:pPr algn="l"/>
            <a:r>
              <a:rPr lang="pl-PL" sz="3200" dirty="0" err="1"/>
              <a:t>adhortacji</a:t>
            </a:r>
            <a:r>
              <a:rPr lang="pl-PL" sz="3200" dirty="0"/>
              <a:t> apostolskiej „</a:t>
            </a:r>
            <a:r>
              <a:rPr lang="pl-PL" sz="3200" dirty="0" err="1"/>
              <a:t>Verbum</a:t>
            </a:r>
            <a:r>
              <a:rPr lang="pl-PL" sz="3200" dirty="0"/>
              <a:t> Domini” Benedykta XVI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29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Patrząc na Kościół jako « </a:t>
            </a:r>
            <a:r>
              <a:rPr lang="pl-PL" dirty="0" err="1"/>
              <a:t>dom</a:t>
            </a:r>
            <a:r>
              <a:rPr lang="pl-PL" dirty="0"/>
              <a:t> Słowa », trzeba przede wszystkim skupić uwagę na świętej liturgii.</a:t>
            </a:r>
          </a:p>
          <a:p>
            <a:endParaRPr lang="pl-PL" dirty="0"/>
          </a:p>
          <a:p>
            <a:r>
              <a:rPr lang="pl-PL" dirty="0"/>
              <a:t>Jest to bowiem uprzywilejowane środowisko, w którym Bóg przemawia do nas w teraźniejszości naszego życia; przemawia dziś do swego ludu, który słucha i odpowiada. Każda czynność liturgiczna jest ze swej natury przesycona Pismem świętym.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Liturgia jako przestrzeń Słowa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314595"/>
          </a:xfrm>
        </p:spPr>
        <p:txBody>
          <a:bodyPr>
            <a:normAutofit/>
          </a:bodyPr>
          <a:lstStyle/>
          <a:p>
            <a:r>
              <a:rPr lang="pl-PL" sz="3200" dirty="0"/>
              <a:t>Skoro cały lud Boży jest ludem «posłanym», «</a:t>
            </a:r>
            <a:r>
              <a:rPr lang="pl-PL" sz="3200" b="1" dirty="0"/>
              <a:t>misja głoszenia słowa Bożego jest zadaniem wszystkich uczniów Jezusa Chrystusa wynikającym z ich chrztu</a:t>
            </a:r>
            <a:r>
              <a:rPr lang="pl-PL" sz="3200" dirty="0"/>
              <a:t>».</a:t>
            </a:r>
          </a:p>
          <a:p>
            <a:pPr>
              <a:buNone/>
            </a:pPr>
            <a:endParaRPr lang="pl-PL" sz="3200" dirty="0"/>
          </a:p>
          <a:p>
            <a:r>
              <a:rPr lang="pl-PL" sz="3200" dirty="0"/>
              <a:t>Nikt z wierzących w Chrystusa nie może czuć się zwolniony z tej odpowiedzialności (nr 94).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30</a:t>
            </a:fld>
            <a:endParaRPr lang="pl-PL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02627"/>
          </a:xfrm>
        </p:spPr>
        <p:txBody>
          <a:bodyPr/>
          <a:lstStyle/>
          <a:p>
            <a:pPr>
              <a:buNone/>
            </a:pPr>
            <a:r>
              <a:rPr lang="pl-PL" b="1" dirty="0"/>
              <a:t>Siłą życia konsekrowanego zawsze było</a:t>
            </a:r>
          </a:p>
          <a:p>
            <a:pPr>
              <a:buNone/>
            </a:pPr>
            <a:r>
              <a:rPr lang="pl-PL" b="1" dirty="0"/>
              <a:t> słuchanie Słowa i głoszenie go z wiarą.</a:t>
            </a:r>
          </a:p>
          <a:p>
            <a:pPr>
              <a:buNone/>
            </a:pPr>
            <a:endParaRPr lang="pl-PL" b="1" dirty="0"/>
          </a:p>
          <a:p>
            <a:pPr>
              <a:buNone/>
            </a:pPr>
            <a:r>
              <a:rPr lang="pl-PL" b="1" dirty="0"/>
              <a:t>Benedykt XVI:</a:t>
            </a:r>
          </a:p>
          <a:p>
            <a:endParaRPr lang="pl-PL" b="1" dirty="0"/>
          </a:p>
          <a:p>
            <a:r>
              <a:rPr lang="pl-PL" dirty="0"/>
              <a:t>Życie konsekrowane w całych dziejach Kościoła pokazało jasno i wyraźnie, że potrafi podjąć się zadania głoszenia słowa Bożego i kaznodziejstwa w </a:t>
            </a:r>
            <a:r>
              <a:rPr lang="pl-PL" i="1" dirty="0" err="1"/>
              <a:t>missio</a:t>
            </a:r>
            <a:r>
              <a:rPr lang="pl-PL" i="1" dirty="0"/>
              <a:t> ad </a:t>
            </a:r>
            <a:r>
              <a:rPr lang="pl-PL" i="1" dirty="0" err="1"/>
              <a:t>gentes</a:t>
            </a:r>
            <a:r>
              <a:rPr lang="pl-PL" i="1" dirty="0"/>
              <a:t> </a:t>
            </a:r>
            <a:r>
              <a:rPr lang="pl-PL" dirty="0"/>
              <a:t>oraz w najtrudniejszych sytuacjach dostosować się także do nowych warunków ewangelizacji.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31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autoRev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030B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autoRev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030B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autoRev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451728"/>
          </a:xfrm>
        </p:spPr>
        <p:txBody>
          <a:bodyPr>
            <a:normAutofit/>
          </a:bodyPr>
          <a:lstStyle/>
          <a:p>
            <a:endParaRPr lang="pl-PL" b="1" dirty="0"/>
          </a:p>
          <a:p>
            <a:r>
              <a:rPr lang="pl-PL" b="1" dirty="0"/>
              <a:t>Nie można zabijać w imię Boga! </a:t>
            </a:r>
            <a:r>
              <a:rPr lang="pl-PL" dirty="0"/>
              <a:t>Wszystkie religie powinny nakłaniać do właściwego używania rozumu i propagować wartości etyczne, kształtujące współżycie społeczne.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solidFill>
                  <a:srgbClr val="C00000"/>
                </a:solidFill>
              </a:rPr>
              <a:t>Głoszenie Słowa a pojednanie i pokój (nr 102)</a:t>
            </a:r>
          </a:p>
        </p:txBody>
      </p:sp>
      <p:pic>
        <p:nvPicPr>
          <p:cNvPr id="3075" name="Picture 3" descr="E:\Ziemia Święta 2010 11 18-25\1\A\DSC_03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692500"/>
            <a:ext cx="4716016" cy="3165499"/>
          </a:xfrm>
          <a:prstGeom prst="rect">
            <a:avLst/>
          </a:prstGeom>
          <a:noFill/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32</a:t>
            </a:fld>
            <a:endParaRPr lang="pl-PL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188032"/>
          </a:xfrm>
        </p:spPr>
        <p:txBody>
          <a:bodyPr>
            <a:normAutofit/>
          </a:bodyPr>
          <a:lstStyle/>
          <a:p>
            <a:r>
              <a:rPr lang="pl-PL" sz="3200" dirty="0"/>
              <a:t>Tam, gdzie ludzkie słowa stają się bezsilne, bo dominuje dramatyczna przemoc i szczęk oręża, nie słabnie prorocza moc słowa Bożego, które powtarza nam, że pokój jest możliwy, i że to my powinniśmy być narzędziami pojednania i pokoju.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33</a:t>
            </a:fld>
            <a:endParaRPr lang="pl-PL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Słowo Boże a miłość czynna</a:t>
            </a:r>
          </a:p>
        </p:txBody>
      </p:sp>
      <p:pic>
        <p:nvPicPr>
          <p:cNvPr id="1026" name="Picture 2" descr="C:\Users\Piotr\Downloads\ubodzy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412776"/>
            <a:ext cx="7150174" cy="4770187"/>
          </a:xfrm>
          <a:prstGeom prst="rect">
            <a:avLst/>
          </a:prstGeom>
          <a:noFill/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34</a:t>
            </a:fld>
            <a:endParaRPr lang="pl-PL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098571"/>
          </a:xfrm>
        </p:spPr>
        <p:txBody>
          <a:bodyPr>
            <a:normAutofit/>
          </a:bodyPr>
          <a:lstStyle/>
          <a:p>
            <a:r>
              <a:rPr lang="pl-PL" sz="3200" b="1" dirty="0"/>
              <a:t>Św. Augustyn</a:t>
            </a:r>
            <a:r>
              <a:rPr lang="pl-PL" sz="3200" dirty="0"/>
              <a:t>:</a:t>
            </a:r>
          </a:p>
          <a:p>
            <a:pPr>
              <a:buNone/>
            </a:pPr>
            <a:r>
              <a:rPr lang="pl-PL" sz="3200" dirty="0"/>
              <a:t>	rzeczą zasadniczą jest, „byśmy zrozumieli, że celem i pełnią Prawa, jak też wszystkich ksiąg świętych, jest miłość. (...) Zatem komu wydaje się, że zrozumiał Pismo święte lub jego część, a nie rozwija owej podwójnej miłości Boga i bliźniego, ten jeszcze niczego nie pojął”.</a:t>
            </a:r>
          </a:p>
          <a:p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35</a:t>
            </a:fld>
            <a:endParaRPr lang="pl-PL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02627"/>
          </a:xfrm>
        </p:spPr>
        <p:txBody>
          <a:bodyPr/>
          <a:lstStyle/>
          <a:p>
            <a:pPr>
              <a:buNone/>
            </a:pPr>
            <a:r>
              <a:rPr lang="pl-PL" b="1" dirty="0">
                <a:solidFill>
                  <a:srgbClr val="C00000"/>
                </a:solidFill>
              </a:rPr>
              <a:t>Benedykt XVI:</a:t>
            </a:r>
          </a:p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pl-PL" b="1" dirty="0"/>
              <a:t>	</a:t>
            </a:r>
            <a:r>
              <a:rPr lang="pl-PL" sz="3000" dirty="0"/>
              <a:t>Zachęcam wszystkich wiernych do częstego medytowania nad hymnem o miłości, napisanym przez apostoła Pawła, i do czerpania z niego natchnienia:</a:t>
            </a:r>
          </a:p>
          <a:p>
            <a:pPr>
              <a:buNone/>
            </a:pPr>
            <a:r>
              <a:rPr lang="pl-PL" sz="3000" dirty="0"/>
              <a:t>	</a:t>
            </a:r>
          </a:p>
          <a:p>
            <a:pPr>
              <a:buNone/>
            </a:pPr>
            <a:r>
              <a:rPr lang="pl-PL" sz="3000" dirty="0"/>
              <a:t>	„Miłość cierpliwa jest, łaskawa jest. Miłość nie zazdrości, nie szuka poklasku, nie unosi się pychą” </a:t>
            </a:r>
            <a:r>
              <a:rPr lang="pl-PL" sz="3000" b="1" dirty="0"/>
              <a:t>(1 Kor 13)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36</a:t>
            </a:fld>
            <a:endParaRPr lang="pl-PL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2595743"/>
          </a:xfrm>
        </p:spPr>
        <p:txBody>
          <a:bodyPr>
            <a:normAutofit fontScale="92500" lnSpcReduction="20000"/>
          </a:bodyPr>
          <a:lstStyle/>
          <a:p>
            <a:r>
              <a:rPr lang="pl-PL" b="1" dirty="0"/>
              <a:t>W młodości pojawiają się nieodparte i szczere </a:t>
            </a:r>
            <a:r>
              <a:rPr lang="pl-PL" b="1" i="1" dirty="0"/>
              <a:t>pytania </a:t>
            </a:r>
            <a:r>
              <a:rPr lang="pl-PL" b="1" dirty="0"/>
              <a:t>na temat sensu własnego życia i tego, jaki kierunek nadać swojej egzystencji. Na te pytania tylko Bóg potrafi dać prawdziwą odpowiedź.</a:t>
            </a:r>
          </a:p>
          <a:p>
            <a:pPr>
              <a:buNone/>
            </a:pPr>
            <a:endParaRPr lang="pl-PL" b="1" dirty="0"/>
          </a:p>
          <a:p>
            <a:pPr>
              <a:buNone/>
            </a:pPr>
            <a:r>
              <a:rPr lang="pl-PL" b="1" dirty="0"/>
              <a:t>	(nr 104) 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0" dirty="0">
                <a:solidFill>
                  <a:srgbClr val="C00000"/>
                </a:solidFill>
              </a:rPr>
              <a:t>Słowo Boże a młodzież i powołania</a:t>
            </a:r>
          </a:p>
        </p:txBody>
      </p:sp>
      <p:pic>
        <p:nvPicPr>
          <p:cNvPr id="2050" name="Picture 2" descr="C:\Users\Piotr\Downloads\mlodziez-franciszkans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290550"/>
            <a:ext cx="4860032" cy="3365249"/>
          </a:xfrm>
          <a:prstGeom prst="rect">
            <a:avLst/>
          </a:prstGeom>
          <a:noFill/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37</a:t>
            </a:fld>
            <a:endParaRPr lang="pl-PL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16623"/>
          </a:xfrm>
        </p:spPr>
        <p:txBody>
          <a:bodyPr/>
          <a:lstStyle/>
          <a:p>
            <a:r>
              <a:rPr lang="pl-PL" sz="3200" dirty="0"/>
              <a:t>Uwrażliwienie na świat młodych zakłada odwagę jasnego głoszenia; powinniśmy pomóc młodym ludziom w poznawaniu Pisma świętego i bliskim obcowaniu z nim, aby było niczym kompas wskazujący drogę, którą należy iść. Dlatego potrzebują oni świadków i mistrzów, którzy będą iść razem z nimi i prowadzić ich do miłości. </a:t>
            </a:r>
          </a:p>
          <a:p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38</a:t>
            </a:fld>
            <a:endParaRPr lang="pl-PL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sz="3200" dirty="0"/>
              <a:t>Trzeba, aby słowo Boże było przekazywane również z myślą o powołaniach, by pomóc młodym ludziom i ich ukierunkować w podejmowaniu wyborów życiowych, także by decydowali się na całkowitą konsekrację. Autentycznym powołaniom do życia konsekrowanego i do kapłaństwa sprzyja wierny kontakt ze słowem Bożym.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Powołania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39</a:t>
            </a:fld>
            <a:endParaRPr lang="pl-PL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386603"/>
          </a:xfrm>
        </p:spPr>
        <p:txBody>
          <a:bodyPr/>
          <a:lstStyle/>
          <a:p>
            <a:r>
              <a:rPr lang="pl-PL" dirty="0"/>
              <a:t>Kościół głosi Pismo święte i słucha go w rytmie roku liturgicznego, zwłaszcza w Eucharystii oraz w Liturgii Godzin.</a:t>
            </a:r>
          </a:p>
          <a:p>
            <a:pPr>
              <a:buNone/>
            </a:pPr>
            <a:endParaRPr lang="pl-PL" dirty="0"/>
          </a:p>
          <a:p>
            <a:r>
              <a:rPr lang="pl-PL" dirty="0"/>
              <a:t>W </a:t>
            </a:r>
            <a:r>
              <a:rPr lang="pl-PL" dirty="0" err="1"/>
              <a:t>centrum</a:t>
            </a:r>
            <a:r>
              <a:rPr lang="pl-PL" dirty="0"/>
              <a:t> roku liturgicznego znajduje się  Misterium Paschalne.</a:t>
            </a:r>
          </a:p>
          <a:p>
            <a:endParaRPr lang="pl-PL" dirty="0"/>
          </a:p>
        </p:txBody>
      </p:sp>
      <p:pic>
        <p:nvPicPr>
          <p:cNvPr id="2050" name="Picture 2" descr="C:\Users\Piotr\Pictures\IMG_33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284984"/>
            <a:ext cx="5112568" cy="3274975"/>
          </a:xfrm>
          <a:prstGeom prst="rect">
            <a:avLst/>
          </a:prstGeom>
          <a:noFill/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b="1" dirty="0"/>
              <a:t>	</a:t>
            </a:r>
            <a:r>
              <a:rPr lang="pl-PL" sz="3000" dirty="0"/>
              <a:t>Jeśli słowo człowieka wydaje się milknąć wobec tajemnicy zła i cierpienia, a nasze społeczeństwo wydaje się przyznawać wartość życiu jedynie wtedy, gdy odpowiada pewnemu poziomowi skuteczności i dobrobytu, słowo Boże objawia nam, że również te okoliczności w tajemniczy sposób « objęte » są czułością Bożą.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solidFill>
                  <a:srgbClr val="C00000"/>
                </a:solidFill>
              </a:rPr>
              <a:t>Słowo Boże a cierpienie (nr 106)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40</a:t>
            </a:fld>
            <a:endParaRPr lang="pl-PL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548681"/>
            <a:ext cx="8229600" cy="2448272"/>
          </a:xfrm>
        </p:spPr>
        <p:txBody>
          <a:bodyPr/>
          <a:lstStyle/>
          <a:p>
            <a:r>
              <a:rPr lang="pl-PL" b="1" dirty="0"/>
              <a:t>Wiara, która rodzi się ze spotkania ze słowem Bożym, pomaga nam uznać, że życie ludzkie jest godne tego, by w pełni je przeżyć, także wtedy, gdy jest osłabione cierpieniem. </a:t>
            </a:r>
            <a:endParaRPr lang="pl-PL" dirty="0"/>
          </a:p>
        </p:txBody>
      </p:sp>
      <p:pic>
        <p:nvPicPr>
          <p:cNvPr id="3074" name="Picture 2" descr="C:\Users\Piotr\Downloads\chorzy_woze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636912"/>
            <a:ext cx="4392488" cy="3982522"/>
          </a:xfrm>
          <a:prstGeom prst="rect">
            <a:avLst/>
          </a:prstGeom>
          <a:noFill/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41</a:t>
            </a:fld>
            <a:endParaRPr lang="pl-PL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Ojciec życia jest lekarzem człowieka w całym tego słowa znaczeniu i nieustannie pochyla się z miłością nad ludzkością, która cierpi.</a:t>
            </a:r>
          </a:p>
          <a:p>
            <a:endParaRPr lang="pl-PL" sz="3200" dirty="0"/>
          </a:p>
          <a:p>
            <a:r>
              <a:rPr lang="pl-PL" sz="3200" dirty="0"/>
              <a:t>Najwyższy przejaw bliskości Boga w cierpieniu człowieka widzimy w Jezusie, który jest Słowem wcielonym. 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42</a:t>
            </a:fld>
            <a:endParaRPr lang="pl-PL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pl-PL" sz="2800" b="1" dirty="0"/>
          </a:p>
          <a:p>
            <a:pPr>
              <a:buNone/>
            </a:pPr>
            <a:r>
              <a:rPr lang="pl-PL" sz="2800" b="1" dirty="0"/>
              <a:t>	</a:t>
            </a:r>
            <a:r>
              <a:rPr lang="pl-PL" sz="2800" dirty="0"/>
              <a:t>Głoszenie Słowa tworzy </a:t>
            </a:r>
            <a:r>
              <a:rPr lang="pl-PL" sz="2800" i="1" dirty="0"/>
              <a:t>komunię </a:t>
            </a:r>
            <a:r>
              <a:rPr lang="pl-PL" sz="2800" dirty="0"/>
              <a:t>i prowadzi do </a:t>
            </a:r>
            <a:r>
              <a:rPr lang="pl-PL" sz="2800" i="1" dirty="0"/>
              <a:t>radości. </a:t>
            </a:r>
          </a:p>
          <a:p>
            <a:pPr>
              <a:buNone/>
            </a:pPr>
            <a:r>
              <a:rPr lang="pl-PL" sz="2800" i="1" dirty="0"/>
              <a:t>	</a:t>
            </a:r>
          </a:p>
          <a:p>
            <a:pPr>
              <a:buNone/>
            </a:pPr>
            <a:r>
              <a:rPr lang="pl-PL" sz="2800" i="1" dirty="0"/>
              <a:t>	</a:t>
            </a:r>
            <a:r>
              <a:rPr lang="pl-PL" sz="2800" dirty="0"/>
              <a:t>Radość ta jest głęboka, wypływa z samego życia </a:t>
            </a:r>
            <a:r>
              <a:rPr lang="pl-PL" sz="2800" dirty="0" err="1"/>
              <a:t>trynitarnego</a:t>
            </a:r>
            <a:r>
              <a:rPr lang="pl-PL" sz="2800" dirty="0"/>
              <a:t> i jest nam przekazywana w Synu. Ta radość to niewypowiedziany dar, którego świat nie może ofiarować.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solidFill>
                  <a:srgbClr val="C00000"/>
                </a:solidFill>
              </a:rPr>
              <a:t>Radość i komunia: owoce życia Słowem (nr 123)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43</a:t>
            </a:fld>
            <a:endParaRPr lang="pl-PL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3200" dirty="0"/>
              <a:t>Można organizować święta, ale nie radość. Według Pisma radość jest darem Ducha Świętego (por. </a:t>
            </a:r>
            <a:r>
              <a:rPr lang="pl-PL" sz="3200" i="1" dirty="0"/>
              <a:t>Ga </a:t>
            </a:r>
            <a:r>
              <a:rPr lang="pl-PL" sz="3200" dirty="0"/>
              <a:t>5, 22), który pozwala nam wniknąć w słowo i sprawić, by Słowo wniknęło w nas, przynosząc owoce na życie wieczne. 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44</a:t>
            </a:fld>
            <a:endParaRPr lang="pl-PL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3960440"/>
          </a:xfrm>
        </p:spPr>
        <p:txBody>
          <a:bodyPr>
            <a:normAutofit/>
          </a:bodyPr>
          <a:lstStyle/>
          <a:p>
            <a:r>
              <a:rPr lang="pl-PL" sz="3000" dirty="0"/>
              <a:t>Głosząc w mocy Ducha Świętego słowo Boże, pragniemy dzielić się źródłem prawdziwej radości, nie powierzchownej i ulotnej radości, ale tej, która rodzi się ze świadomości, że tylko Pan Jezus ma słowa życia wiecznego (por. </a:t>
            </a:r>
            <a:r>
              <a:rPr lang="pl-PL" sz="3000" i="1" dirty="0"/>
              <a:t>J </a:t>
            </a:r>
            <a:r>
              <a:rPr lang="pl-PL" sz="3000" dirty="0"/>
              <a:t>6, 68).</a:t>
            </a:r>
          </a:p>
        </p:txBody>
      </p:sp>
      <p:pic>
        <p:nvPicPr>
          <p:cNvPr id="4098" name="Picture 2" descr="C:\Users\Piotr\Downloads\sesja_o_slowie_bozy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248980"/>
            <a:ext cx="4618484" cy="3463863"/>
          </a:xfrm>
          <a:prstGeom prst="rect">
            <a:avLst/>
          </a:prstGeom>
          <a:noFill/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45</a:t>
            </a:fld>
            <a:endParaRPr lang="pl-PL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000" dirty="0"/>
              <a:t>Uciszmy się, by słuchać słowa Pańskiego i nad nim medytować, ażeby dzięki skutecznemu działaniu Ducha Świętego nadal mieszkało i żyło w nas przez wszystkie dni naszego życia i do nas mówiło. Tak właśnie Kościół wciąż się odnawia i odmładza dzięki słowu Pańskiemu, które trwa na wieki.</a:t>
            </a:r>
          </a:p>
          <a:p>
            <a:pPr lvl="8"/>
            <a:r>
              <a:rPr lang="pl-PL" sz="2800" dirty="0"/>
              <a:t>(nr 124)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Zakończenie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46</a:t>
            </a:fld>
            <a:endParaRPr lang="pl-PL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>
                <a:solidFill>
                  <a:srgbClr val="C00000"/>
                </a:solidFill>
              </a:rPr>
              <a:t>Centrum Formacji Duchowej</a:t>
            </a:r>
            <a:br>
              <a:rPr lang="pl-PL" sz="2800" dirty="0">
                <a:solidFill>
                  <a:srgbClr val="C00000"/>
                </a:solidFill>
              </a:rPr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2339752" y="5355102"/>
            <a:ext cx="6054440" cy="914400"/>
          </a:xfrm>
        </p:spPr>
        <p:txBody>
          <a:bodyPr>
            <a:normAutofit/>
          </a:bodyPr>
          <a:lstStyle/>
          <a:p>
            <a:r>
              <a:rPr lang="pl-PL" sz="2800" dirty="0"/>
              <a:t>Salwatorianie - Trzebinia</a:t>
            </a:r>
          </a:p>
        </p:txBody>
      </p:sp>
      <p:pic>
        <p:nvPicPr>
          <p:cNvPr id="5122" name="Picture 2" descr="C:\Users\Piotr\Downloads\ziarno1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46246"/>
            <a:ext cx="6630763" cy="4309997"/>
          </a:xfrm>
          <a:prstGeom prst="rect">
            <a:avLst/>
          </a:prstGeom>
          <a:noFill/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47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314595"/>
          </a:xfrm>
        </p:spPr>
        <p:txBody>
          <a:bodyPr/>
          <a:lstStyle/>
          <a:p>
            <a:r>
              <a:rPr lang="pl-PL" dirty="0"/>
              <a:t>Związek między słuchaniem Słowa a Eucharystią ukazuje scena z Ewangelii Łukasza, w której dwaj uczniowie uciekający z Jerozolimy rozpoznają Jezusa przy łamaniu chleba </a:t>
            </a:r>
            <a:r>
              <a:rPr lang="pl-PL" b="1" dirty="0"/>
              <a:t>(</a:t>
            </a:r>
            <a:r>
              <a:rPr lang="pl-PL" b="1" dirty="0" err="1"/>
              <a:t>Łk</a:t>
            </a:r>
            <a:r>
              <a:rPr lang="pl-PL" b="1" dirty="0"/>
              <a:t> 24, 13-35).</a:t>
            </a:r>
          </a:p>
          <a:p>
            <a:endParaRPr lang="pl-PL" dirty="0"/>
          </a:p>
          <a:p>
            <a:r>
              <a:rPr lang="pl-PL" dirty="0"/>
              <a:t>Jezus „podszedł do nich nazajutrz po szabacie, słuchał, jak mówili o swojej zawiedzionej nadziei; idąc z nimi, «wykładał im, co we wszystkich Pismach odnosiło się do Niego» (</a:t>
            </a:r>
            <a:r>
              <a:rPr lang="pl-PL" i="1" dirty="0" err="1"/>
              <a:t>Łk</a:t>
            </a:r>
            <a:r>
              <a:rPr lang="pl-PL" i="1" dirty="0"/>
              <a:t> </a:t>
            </a:r>
            <a:r>
              <a:rPr lang="pl-PL" dirty="0"/>
              <a:t>24, 27).</a:t>
            </a:r>
          </a:p>
          <a:p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sz="3200" dirty="0"/>
              <a:t>Obecność Jezusa, najpierw Jego słowa, a potem gest łamania chleba pozwoliły uczniom rozpoznać Go; mogą jeszcze raz i na nowo poczuć to, co już wcześniej z Nim przeżyli:</a:t>
            </a:r>
          </a:p>
          <a:p>
            <a:pPr>
              <a:buNone/>
            </a:pPr>
            <a:r>
              <a:rPr lang="pl-PL" sz="3200" dirty="0"/>
              <a:t>	« Czy serce nie pałało w nas, kiedy rozmawiał z nami w drodze i Pisma nam wyjaśniał? » (</a:t>
            </a:r>
            <a:r>
              <a:rPr lang="pl-PL" sz="3200" i="1" dirty="0" err="1"/>
              <a:t>Łk</a:t>
            </a:r>
            <a:r>
              <a:rPr lang="pl-PL" sz="3200" i="1" dirty="0"/>
              <a:t> </a:t>
            </a:r>
            <a:r>
              <a:rPr lang="pl-PL" sz="3200" dirty="0"/>
              <a:t>24, 32).</a:t>
            </a:r>
          </a:p>
          <a:p>
            <a:pPr>
              <a:buNone/>
            </a:pPr>
            <a:r>
              <a:rPr lang="pl-PL" sz="3200" dirty="0"/>
              <a:t>	(VD 54)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78491"/>
          </a:xfrm>
        </p:spPr>
        <p:txBody>
          <a:bodyPr>
            <a:normAutofit/>
          </a:bodyPr>
          <a:lstStyle/>
          <a:p>
            <a:r>
              <a:rPr lang="pl-PL" dirty="0"/>
              <a:t>Czytamy Pisma święte. Myślę, że Ewangelia jest ciałem Chrystusa; myślę, że Pisma święte to Jego nauczanie. A kiedy On mówi:</a:t>
            </a:r>
          </a:p>
          <a:p>
            <a:pPr>
              <a:buNone/>
            </a:pPr>
            <a:r>
              <a:rPr lang="pl-PL" dirty="0"/>
              <a:t>	„Jeżeli nie będziecie jedli Ciała Syna Człowieczego ani pili Krwi Jego” (</a:t>
            </a:r>
            <a:r>
              <a:rPr lang="pl-PL" i="1" dirty="0"/>
              <a:t>J </a:t>
            </a:r>
            <a:r>
              <a:rPr lang="pl-PL" dirty="0"/>
              <a:t>6, 53),</a:t>
            </a:r>
          </a:p>
          <a:p>
            <a:pPr>
              <a:buNone/>
            </a:pPr>
            <a:r>
              <a:rPr lang="pl-PL" dirty="0"/>
              <a:t>	to chociaż te słowa można rozumieć w odniesieniu do Tajemnicy [eucharystycznej], niemniej jednak ciało Chrystusa i Jego krew są prawdziwie słowem Pisma, są nauczaniem Bożym. 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solidFill>
                  <a:srgbClr val="C00000"/>
                </a:solidFill>
              </a:rPr>
              <a:t>Św. Hieronim o relacji między Słowem Bożym a Eucharystią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Kiedy obcujemy z Tajemnicą [eucharystyczną], i upada okruszyna, czujemy się zagubieni. Kiedy zaś słuchamy słowa Bożego i do naszych uszu przenika słowo Boże oraz ciało Chrystusa i Jego krew, a my myślimy o czym innym, na jakież wielkie niebezpieczeństwo się narażamy?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3200" dirty="0"/>
              <a:t>Trzeba unikać homilii ogólnych i abstrakcyjnych, przysłaniających prostotę słowa Bożego, jak również bezużytecznych dywagacji, które mogą prowadzić do skupienia uwagi bardziej na kaznodziei niż na istocie ewangelicznego orędzia.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Znaczenie homilii </a:t>
            </a:r>
            <a:r>
              <a:rPr lang="pl-PL" sz="2800" dirty="0"/>
              <a:t>(VD 59)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636</TotalTime>
  <Words>2199</Words>
  <Application>Microsoft Office PowerPoint</Application>
  <PresentationFormat>Pokaz na ekranie (4:3)</PresentationFormat>
  <Paragraphs>252</Paragraphs>
  <Slides>47</Slides>
  <Notes>47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47</vt:i4>
      </vt:variant>
    </vt:vector>
  </HeadingPairs>
  <TitlesOfParts>
    <vt:vector size="53" baseType="lpstr">
      <vt:lpstr>Calibri</vt:lpstr>
      <vt:lpstr>Lucida Sans Unicode</vt:lpstr>
      <vt:lpstr>Verdana</vt:lpstr>
      <vt:lpstr>Wingdings 2</vt:lpstr>
      <vt:lpstr>Wingdings 3</vt:lpstr>
      <vt:lpstr>Hol</vt:lpstr>
      <vt:lpstr>Słowo w życiu Kościoła</vt:lpstr>
      <vt:lpstr>Prezentacja programu PowerPoint</vt:lpstr>
      <vt:lpstr>Liturgia jako przestrzeń Słowa</vt:lpstr>
      <vt:lpstr>Prezentacja programu PowerPoint</vt:lpstr>
      <vt:lpstr>Prezentacja programu PowerPoint</vt:lpstr>
      <vt:lpstr>Prezentacja programu PowerPoint</vt:lpstr>
      <vt:lpstr>Św. Hieronim o relacji między Słowem Bożym a Eucharystią</vt:lpstr>
      <vt:lpstr>Prezentacja programu PowerPoint</vt:lpstr>
      <vt:lpstr>Znaczenie homilii (VD 59)</vt:lpstr>
      <vt:lpstr>Dla wiernych musi być jasne, że kaznodziei zależy na ukazaniu Chrystusa, który powinien być w centrum każdej homilii. </vt:lpstr>
      <vt:lpstr>Słowo Boże i pojednanie </vt:lpstr>
      <vt:lpstr>Prezentacja programu PowerPoint</vt:lpstr>
      <vt:lpstr>Słowo Boże i sakrament chorych</vt:lpstr>
      <vt:lpstr>Byłoby dobrze, gdyby w parafiach, a zwłaszcza w szpitalach, w zależności od okoliczności, udzielano sakramentu chorych w formie wspólnotowej. </vt:lpstr>
      <vt:lpstr>Słowo i milczenie (VD 66)</vt:lpstr>
      <vt:lpstr>Prezentacja programu PowerPoint</vt:lpstr>
      <vt:lpstr>Prezentacja programu PowerPoint</vt:lpstr>
      <vt:lpstr>Słowo Boże i formacja (VD 82)</vt:lpstr>
      <vt:lpstr>Słowo Boże i życie konsekrowane (VD 83)</vt:lpstr>
      <vt:lpstr>Prezentacja programu PowerPoint</vt:lpstr>
      <vt:lpstr>Prezentacja programu PowerPoint</vt:lpstr>
      <vt:lpstr>Prezentacja programu PowerPoint</vt:lpstr>
      <vt:lpstr>Modlitewne czytanie Pisma Świętego i lectio divina (VD 86, 87)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Posłannictwo Kościoła: głoszenie Słowa Bożego światu.</vt:lpstr>
      <vt:lpstr>Prezentacja programu PowerPoint</vt:lpstr>
      <vt:lpstr>Prezentacja programu PowerPoint</vt:lpstr>
      <vt:lpstr>Głoszenie Słowa a pojednanie i pokój (nr 102)</vt:lpstr>
      <vt:lpstr>Prezentacja programu PowerPoint</vt:lpstr>
      <vt:lpstr>Słowo Boże a miłość czynna</vt:lpstr>
      <vt:lpstr>Prezentacja programu PowerPoint</vt:lpstr>
      <vt:lpstr>Prezentacja programu PowerPoint</vt:lpstr>
      <vt:lpstr>Słowo Boże a młodzież i powołania</vt:lpstr>
      <vt:lpstr>Prezentacja programu PowerPoint</vt:lpstr>
      <vt:lpstr>Powołania</vt:lpstr>
      <vt:lpstr>Słowo Boże a cierpienie (nr 106)</vt:lpstr>
      <vt:lpstr>Prezentacja programu PowerPoint</vt:lpstr>
      <vt:lpstr>Prezentacja programu PowerPoint</vt:lpstr>
      <vt:lpstr>Radość i komunia: owoce życia Słowem (nr 123)</vt:lpstr>
      <vt:lpstr>Prezentacja programu PowerPoint</vt:lpstr>
      <vt:lpstr>Prezentacja programu PowerPoint</vt:lpstr>
      <vt:lpstr>Zakończenie</vt:lpstr>
      <vt:lpstr>Centrum Formacji Duchowej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Bóg, który mówi</dc:title>
  <dc:creator>Piotr</dc:creator>
  <cp:lastModifiedBy>Piotr Ślęczka SDS</cp:lastModifiedBy>
  <cp:revision>76</cp:revision>
  <dcterms:created xsi:type="dcterms:W3CDTF">2011-05-02T09:03:38Z</dcterms:created>
  <dcterms:modified xsi:type="dcterms:W3CDTF">2023-10-27T08:43:11Z</dcterms:modified>
</cp:coreProperties>
</file>